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1"/>
  </p:notesMasterIdLst>
  <p:sldIdLst>
    <p:sldId id="257" r:id="rId2"/>
    <p:sldId id="326" r:id="rId3"/>
    <p:sldId id="259" r:id="rId4"/>
    <p:sldId id="260" r:id="rId5"/>
    <p:sldId id="327" r:id="rId6"/>
    <p:sldId id="261" r:id="rId7"/>
    <p:sldId id="262" r:id="rId8"/>
    <p:sldId id="267" r:id="rId9"/>
    <p:sldId id="328" r:id="rId10"/>
    <p:sldId id="268" r:id="rId11"/>
    <p:sldId id="318" r:id="rId12"/>
    <p:sldId id="329" r:id="rId13"/>
    <p:sldId id="271" r:id="rId14"/>
    <p:sldId id="292" r:id="rId15"/>
    <p:sldId id="293" r:id="rId16"/>
    <p:sldId id="291" r:id="rId17"/>
    <p:sldId id="294" r:id="rId18"/>
    <p:sldId id="296" r:id="rId19"/>
    <p:sldId id="330" r:id="rId20"/>
    <p:sldId id="343" r:id="rId21"/>
    <p:sldId id="299" r:id="rId22"/>
    <p:sldId id="334" r:id="rId23"/>
    <p:sldId id="273" r:id="rId24"/>
    <p:sldId id="345" r:id="rId25"/>
    <p:sldId id="331" r:id="rId26"/>
    <p:sldId id="275" r:id="rId27"/>
    <p:sldId id="276" r:id="rId28"/>
    <p:sldId id="340" r:id="rId29"/>
    <p:sldId id="277" r:id="rId30"/>
    <p:sldId id="280" r:id="rId31"/>
    <p:sldId id="282" r:id="rId32"/>
    <p:sldId id="283" r:id="rId33"/>
    <p:sldId id="335" r:id="rId34"/>
    <p:sldId id="284" r:id="rId35"/>
    <p:sldId id="336" r:id="rId36"/>
    <p:sldId id="342" r:id="rId37"/>
    <p:sldId id="341" r:id="rId38"/>
    <p:sldId id="333" r:id="rId39"/>
    <p:sldId id="286" r:id="rId40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000000"/>
    <a:srgbClr val="FF99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1" autoAdjust="0"/>
    <p:restoredTop sz="94660"/>
  </p:normalViewPr>
  <p:slideViewPr>
    <p:cSldViewPr>
      <p:cViewPr varScale="1">
        <p:scale>
          <a:sx n="107" d="100"/>
          <a:sy n="107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0F3046-6C53-449D-93FD-57486AACDD9E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0C02B-EB05-48F7-AB80-7295FA964813}" type="slidenum">
              <a:rPr lang="bg-BG"/>
              <a:pPr/>
              <a:t>3</a:t>
            </a:fld>
            <a:endParaRPr lang="bg-BG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E4DCB-19D7-44FB-A280-FD1F030EE060}" type="slidenum">
              <a:rPr lang="bg-BG"/>
              <a:pPr/>
              <a:t>5</a:t>
            </a:fld>
            <a:endParaRPr lang="bg-BG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06512-A5FD-4E97-9541-8F57847F970E}" type="slidenum">
              <a:rPr lang="bg-BG"/>
              <a:pPr/>
              <a:t>6</a:t>
            </a:fld>
            <a:endParaRPr lang="bg-BG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bg-BG" altLang="en-US"/>
              <a:t>Click to edit Master 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bg-BG" altLang="en-US"/>
              <a:t>Click to edit Master subtitle style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8FC985-A804-4B40-8076-1282D8FA00BB}" type="slidenum">
              <a:rPr lang="bg-BG" altLang="en-US"/>
              <a:pPr/>
              <a:t>‹#›</a:t>
            </a:fld>
            <a:endParaRPr lang="bg-BG" altLang="en-US"/>
          </a:p>
        </p:txBody>
      </p:sp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578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1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7A283-E64E-4046-B0D0-E1CE62788EA9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5584-03B5-49C4-816B-E235CCEF6F51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5938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2500" y="6248400"/>
            <a:ext cx="42481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50" y="6248400"/>
            <a:ext cx="720725" cy="457200"/>
          </a:xfrm>
        </p:spPr>
        <p:txBody>
          <a:bodyPr/>
          <a:lstStyle>
            <a:lvl1pPr>
              <a:defRPr/>
            </a:lvl1pPr>
          </a:lstStyle>
          <a:p>
            <a:fld id="{F6850B16-3D2D-4C66-9933-5EEFBFA2553C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5938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92500" y="6248400"/>
            <a:ext cx="42481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72450" y="6248400"/>
            <a:ext cx="720725" cy="457200"/>
          </a:xfrm>
        </p:spPr>
        <p:txBody>
          <a:bodyPr/>
          <a:lstStyle>
            <a:lvl1pPr>
              <a:defRPr/>
            </a:lvl1pPr>
          </a:lstStyle>
          <a:p>
            <a:fld id="{5AB063F3-C3A8-436E-AB5B-E8BAEE92BE10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C36C-E79C-4FCA-978A-7FA123B28F7C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5E13-8979-431C-9F69-8173FBD3D309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E9F7-76CA-4BAA-8EC9-CFEDD7815458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6A849-D3DE-479E-B2FD-BA9607113B73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81D65-2592-4BD3-97A8-20F0F6922C20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7948-E7F6-4F4F-9CB0-715A3D7043C6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A3B28-1A58-4B2B-B029-81167EF95326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8CE7-7BD2-43E3-94BD-DB062A5A9890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sft.net/cms/image_zoom.php?show=MV8yNDJfTEg2RllReVdYUC5qcGc=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mrc.ac.za/conference/satelemedicine/index.htm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248400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2484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E18CDCC-5826-4FF5-9650-E78A667E6939}" type="slidenum">
              <a:rPr lang="bg-BG" altLang="en-US"/>
              <a:pPr/>
              <a:t>‹#›</a:t>
            </a:fld>
            <a:endParaRPr lang="bg-BG" altLang="en-US"/>
          </a:p>
        </p:txBody>
      </p:sp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47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793" name="Picture 41" descr="1_150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68538" y="6237288"/>
            <a:ext cx="360362" cy="3556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4794" name="Picture 42" descr="1_242_LH6FYQyWXP-150x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16238" y="6237288"/>
            <a:ext cx="355600" cy="341312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asurer@isft.net" TargetMode="External"/><Relationship Id="rId2" Type="http://schemas.openxmlformats.org/officeDocument/2006/relationships/hyperlink" Target="mailto:medetel@skynet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jordan@bas.b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isft.net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im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eh-cc.de/" TargetMode="External"/><Relationship Id="rId4" Type="http://schemas.openxmlformats.org/officeDocument/2006/relationships/hyperlink" Target="http://www.medinfo2007.org/" TargetMode="External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sft.net/cms/image_zoom.php?show=ZDFkMjczYzhiN2Y3YTY3Mjg0YjQ5OTFiOWY2YTFjMWIuanBnP3dpZHRoPSI0MDAiIGhlaWdodD0iMjAwIg==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hyperlink" Target="http://www.ehealthconference2006.org/index.php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45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3.jpeg"/><Relationship Id="rId5" Type="http://schemas.openxmlformats.org/officeDocument/2006/relationships/image" Target="../media/image48.png"/><Relationship Id="rId15" Type="http://schemas.openxmlformats.org/officeDocument/2006/relationships/image" Target="../media/image56.jpeg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.ac.za/conference/satelemedicine/index.htm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7.jpeg"/><Relationship Id="rId7" Type="http://schemas.openxmlformats.org/officeDocument/2006/relationships/image" Target="../media/image110.jpeg"/><Relationship Id="rId2" Type="http://schemas.openxmlformats.org/officeDocument/2006/relationships/hyperlink" Target="http://www.notinourname.net/graphics/globes/earth_wht_m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gw.pl/wl/internet/zz/english/projects/_smok_des/foto/33.jpg" TargetMode="External"/><Relationship Id="rId11" Type="http://schemas.openxmlformats.org/officeDocument/2006/relationships/image" Target="../media/image114.jpeg"/><Relationship Id="rId5" Type="http://schemas.openxmlformats.org/officeDocument/2006/relationships/image" Target="../media/image109.jpeg"/><Relationship Id="rId10" Type="http://schemas.openxmlformats.org/officeDocument/2006/relationships/image" Target="../media/image113.jpeg"/><Relationship Id="rId4" Type="http://schemas.openxmlformats.org/officeDocument/2006/relationships/image" Target="../media/image108.jpeg"/><Relationship Id="rId9" Type="http://schemas.openxmlformats.org/officeDocument/2006/relationships/image" Target="../media/image11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8" y="466725"/>
            <a:ext cx="6683375" cy="2133600"/>
          </a:xfrm>
        </p:spPr>
        <p:txBody>
          <a:bodyPr/>
          <a:lstStyle/>
          <a:p>
            <a:pPr algn="ctr"/>
            <a:r>
              <a:rPr lang="en-US" sz="3200"/>
              <a:t>eHEALTH</a:t>
            </a:r>
            <a:r>
              <a:rPr lang="bg-BG" sz="3200"/>
              <a:t>: 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INTERNATIONAL INITIATIVES, STRUCTURES AND TRENDS</a:t>
            </a:r>
            <a:endParaRPr lang="bg-BG" sz="3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16338"/>
            <a:ext cx="6624637" cy="1752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bg-BG" sz="2100" b="1">
                <a:solidFill>
                  <a:schemeClr val="tx2"/>
                </a:solidFill>
              </a:rPr>
              <a:t>F. Lievens</a:t>
            </a:r>
            <a:r>
              <a:rPr lang="bg-BG" sz="2100" b="1" baseline="30000">
                <a:solidFill>
                  <a:schemeClr val="tx2"/>
                </a:solidFill>
              </a:rPr>
              <a:t>1, 2</a:t>
            </a:r>
            <a:r>
              <a:rPr lang="bg-BG" sz="2100" b="1">
                <a:solidFill>
                  <a:schemeClr val="tx2"/>
                </a:solidFill>
              </a:rPr>
              <a:t>, M. Jordanova</a:t>
            </a:r>
            <a:r>
              <a:rPr lang="bg-BG" sz="2100" b="1" baseline="30000">
                <a:solidFill>
                  <a:schemeClr val="tx2"/>
                </a:solidFill>
              </a:rPr>
              <a:t>3</a:t>
            </a:r>
            <a:r>
              <a:rPr lang="en-US" sz="2100" b="1" baseline="30000">
                <a:solidFill>
                  <a:schemeClr val="tx2"/>
                </a:solidFill>
              </a:rPr>
              <a:t>, 4</a:t>
            </a:r>
          </a:p>
          <a:p>
            <a:pPr algn="ctr">
              <a:lnSpc>
                <a:spcPct val="80000"/>
              </a:lnSpc>
            </a:pPr>
            <a:endParaRPr lang="bg-BG" sz="2100" b="1" baseline="3000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bg-BG" sz="1400" b="1" baseline="30000">
                <a:solidFill>
                  <a:schemeClr val="tx2"/>
                </a:solidFill>
              </a:rPr>
              <a:t>1</a:t>
            </a:r>
            <a:r>
              <a:rPr lang="en-US" sz="1400" b="1">
                <a:solidFill>
                  <a:schemeClr val="tx2"/>
                </a:solidFill>
              </a:rPr>
              <a:t>Med-e-Tel International Coordinator, Belgium </a:t>
            </a:r>
            <a:r>
              <a:rPr lang="bg-BG" sz="1400" b="1">
                <a:solidFill>
                  <a:schemeClr val="tx2"/>
                </a:solidFill>
                <a:hlinkClick r:id="rId2"/>
              </a:rPr>
              <a:t>medetel@skynet.be</a:t>
            </a:r>
            <a:endParaRPr lang="bg-BG" sz="14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bg-BG" sz="1400" b="1" baseline="30000">
                <a:solidFill>
                  <a:schemeClr val="tx2"/>
                </a:solidFill>
              </a:rPr>
              <a:t>2 </a:t>
            </a:r>
            <a:r>
              <a:rPr lang="en-US" sz="1400" b="1">
                <a:solidFill>
                  <a:schemeClr val="tx2"/>
                </a:solidFill>
              </a:rPr>
              <a:t>Board Member</a:t>
            </a:r>
            <a:r>
              <a:rPr lang="bg-BG" sz="1400" b="1" baseline="30000">
                <a:solidFill>
                  <a:schemeClr val="tx2"/>
                </a:solidFill>
              </a:rPr>
              <a:t> </a:t>
            </a:r>
            <a:r>
              <a:rPr lang="en-US" sz="1400" b="1" baseline="30000">
                <a:solidFill>
                  <a:schemeClr val="tx2"/>
                </a:solidFill>
              </a:rPr>
              <a:t> </a:t>
            </a:r>
            <a:r>
              <a:rPr lang="en-US" sz="1400" b="1">
                <a:solidFill>
                  <a:schemeClr val="tx2"/>
                </a:solidFill>
              </a:rPr>
              <a:t>and</a:t>
            </a:r>
            <a:r>
              <a:rPr lang="en-US" sz="1400" b="1" baseline="30000">
                <a:solidFill>
                  <a:schemeClr val="tx2"/>
                </a:solidFill>
              </a:rPr>
              <a:t> </a:t>
            </a:r>
            <a:r>
              <a:rPr lang="en-US" sz="1400" b="1">
                <a:solidFill>
                  <a:schemeClr val="tx2"/>
                </a:solidFill>
              </a:rPr>
              <a:t>Treasurer, International Society for Telemedicine &amp; eHealth, Switzerland, </a:t>
            </a:r>
            <a:r>
              <a:rPr lang="en-US" sz="1400" b="1">
                <a:solidFill>
                  <a:schemeClr val="tx2"/>
                </a:solidFill>
                <a:hlinkClick r:id="rId3"/>
              </a:rPr>
              <a:t>treasurer@isft.net</a:t>
            </a:r>
            <a:r>
              <a:rPr lang="en-US" sz="1400" b="1">
                <a:solidFill>
                  <a:schemeClr val="tx2"/>
                </a:solidFill>
              </a:rPr>
              <a:t> </a:t>
            </a:r>
            <a:endParaRPr lang="bg-BG" sz="14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bg-BG" sz="1400" b="1" baseline="30000">
                <a:solidFill>
                  <a:schemeClr val="tx2"/>
                </a:solidFill>
              </a:rPr>
              <a:t>3</a:t>
            </a:r>
            <a:r>
              <a:rPr lang="en-US" sz="1400" b="1">
                <a:solidFill>
                  <a:schemeClr val="tx2"/>
                </a:solidFill>
              </a:rPr>
              <a:t>Med-e-Tel, Coordinator Educational Program </a:t>
            </a:r>
          </a:p>
          <a:p>
            <a:pPr algn="ctr">
              <a:lnSpc>
                <a:spcPct val="80000"/>
              </a:lnSpc>
            </a:pPr>
            <a:r>
              <a:rPr lang="en-US" sz="1400" b="1" baseline="30000">
                <a:solidFill>
                  <a:schemeClr val="tx2"/>
                </a:solidFill>
              </a:rPr>
              <a:t>4</a:t>
            </a:r>
            <a:r>
              <a:rPr lang="bg-BG" sz="1400" b="1" baseline="30000">
                <a:solidFill>
                  <a:schemeClr val="tx2"/>
                </a:solidFill>
              </a:rPr>
              <a:t> </a:t>
            </a:r>
            <a:r>
              <a:rPr lang="bg-BG" sz="1400" b="1">
                <a:solidFill>
                  <a:schemeClr val="tx2"/>
                </a:solidFill>
              </a:rPr>
              <a:t>Institute of Psychology, Bulgarian Academy of </a:t>
            </a:r>
            <a:r>
              <a:rPr lang="en-US" sz="1400" b="1">
                <a:solidFill>
                  <a:schemeClr val="tx2"/>
                </a:solidFill>
              </a:rPr>
              <a:t>s</a:t>
            </a:r>
            <a:r>
              <a:rPr lang="bg-BG" sz="1400" b="1">
                <a:solidFill>
                  <a:schemeClr val="tx2"/>
                </a:solidFill>
              </a:rPr>
              <a:t>ciences, Sofia, Bulgaria </a:t>
            </a:r>
            <a:r>
              <a:rPr lang="bg-BG" sz="1400" b="1">
                <a:solidFill>
                  <a:schemeClr val="tx2"/>
                </a:solidFill>
                <a:hlinkClick r:id="rId4"/>
              </a:rPr>
              <a:t>mjordan@bas.bg</a:t>
            </a:r>
            <a:endParaRPr lang="en-US" sz="1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352-194A-4BE5-BA42-5FE6C1FB4DBB}" type="slidenum">
              <a:rPr lang="bg-BG" altLang="en-US"/>
              <a:pPr/>
              <a:t>10</a:t>
            </a:fld>
            <a:endParaRPr lang="bg-BG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210425" cy="739775"/>
          </a:xfrm>
        </p:spPr>
        <p:txBody>
          <a:bodyPr/>
          <a:lstStyle/>
          <a:p>
            <a:pPr algn="ctr"/>
            <a:r>
              <a:rPr lang="en-US" sz="3600"/>
              <a:t>Education</a:t>
            </a:r>
            <a:endParaRPr lang="bg-BG" sz="36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08962" cy="4206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Plays a crucial role but is underestimated</a:t>
            </a:r>
          </a:p>
          <a:p>
            <a:pPr>
              <a:lnSpc>
                <a:spcPct val="90000"/>
              </a:lnSpc>
            </a:pPr>
            <a:r>
              <a:rPr lang="en-US" sz="2000"/>
              <a:t>Multidisciplinary </a:t>
            </a:r>
          </a:p>
          <a:p>
            <a:pPr>
              <a:lnSpc>
                <a:spcPct val="90000"/>
              </a:lnSpc>
            </a:pPr>
            <a:r>
              <a:rPr lang="en-US" sz="2000"/>
              <a:t>New professional qualification – eHealth/telemedicine specialist </a:t>
            </a:r>
          </a:p>
          <a:p>
            <a:pPr>
              <a:lnSpc>
                <a:spcPct val="90000"/>
              </a:lnSpc>
            </a:pPr>
            <a:r>
              <a:rPr lang="en-US" sz="2000"/>
              <a:t>Evolution: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/>
              <a:t>Via Medical schools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/>
              <a:t>Via Technical and IT schools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/>
              <a:t>Via Management schools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/>
              <a:t>Via Multi-disciplinary courses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/>
              <a:t>Via Workshops and Seminars  </a:t>
            </a:r>
          </a:p>
          <a:p>
            <a:pPr>
              <a:lnSpc>
                <a:spcPct val="90000"/>
              </a:lnSpc>
            </a:pPr>
            <a:r>
              <a:rPr lang="en-US" sz="2000"/>
              <a:t>Already several master and post-graduate degrees available </a:t>
            </a:r>
          </a:p>
          <a:p>
            <a:pPr>
              <a:lnSpc>
                <a:spcPct val="90000"/>
              </a:lnSpc>
            </a:pPr>
            <a:r>
              <a:rPr lang="en-US" sz="2000"/>
              <a:t>WABT /UNESCO</a:t>
            </a: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0B2D-28D0-4892-8204-99CB63A0A1DC}" type="slidenum">
              <a:rPr lang="bg-BG" altLang="en-US"/>
              <a:pPr/>
              <a:t>11</a:t>
            </a:fld>
            <a:endParaRPr lang="bg-BG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3744913" cy="914400"/>
          </a:xfrm>
        </p:spPr>
        <p:txBody>
          <a:bodyPr/>
          <a:lstStyle/>
          <a:p>
            <a:pPr algn="ctr" defTabSz="762000"/>
            <a:r>
              <a:rPr lang="en-US" sz="3600"/>
              <a:t>Obstacles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12112" cy="4983163"/>
          </a:xfrm>
        </p:spPr>
        <p:txBody>
          <a:bodyPr/>
          <a:lstStyle/>
          <a:p>
            <a:pPr defTabSz="762000"/>
            <a:r>
              <a:rPr lang="en-US" sz="2400"/>
              <a:t>Cultural </a:t>
            </a:r>
          </a:p>
          <a:p>
            <a:pPr marL="742950" lvl="1" indent="-285750" defTabSz="762000"/>
            <a:r>
              <a:rPr lang="en-US" sz="2000"/>
              <a:t>Local traditions concerning health and health care</a:t>
            </a:r>
          </a:p>
          <a:p>
            <a:pPr defTabSz="762000"/>
            <a:r>
              <a:rPr lang="en-US" sz="2400"/>
              <a:t>Sociopolitical - Public vs. private health care system</a:t>
            </a:r>
          </a:p>
          <a:p>
            <a:pPr defTabSz="762000"/>
            <a:r>
              <a:rPr lang="en-US" sz="2400"/>
              <a:t>Ethical - Remote physician/patient relationship</a:t>
            </a:r>
          </a:p>
          <a:p>
            <a:pPr defTabSz="762000"/>
            <a:r>
              <a:rPr lang="en-US" sz="2400"/>
              <a:t>Technological</a:t>
            </a:r>
          </a:p>
          <a:p>
            <a:pPr marL="742950" lvl="1" indent="-285750" defTabSz="762000"/>
            <a:r>
              <a:rPr lang="en-US" sz="2000"/>
              <a:t>Bandwidth</a:t>
            </a:r>
          </a:p>
          <a:p>
            <a:pPr marL="742950" lvl="1" indent="-285750" defTabSz="762000"/>
            <a:r>
              <a:rPr lang="en-US" sz="2000"/>
              <a:t>Privacy, security, authentication</a:t>
            </a:r>
          </a:p>
          <a:p>
            <a:pPr defTabSz="762000"/>
            <a:r>
              <a:rPr lang="en-US" sz="2400"/>
              <a:t>Legal </a:t>
            </a:r>
          </a:p>
          <a:p>
            <a:pPr marL="742950" lvl="1" indent="-285750" defTabSz="762000"/>
            <a:r>
              <a:rPr lang="en-US" sz="2000"/>
              <a:t>Licensing of physicians, approval requirements for providers, privacy + security and regulatory</a:t>
            </a:r>
          </a:p>
          <a:p>
            <a:pPr defTabSz="762000"/>
            <a:r>
              <a:rPr lang="en-US" sz="2400"/>
              <a:t>Financial</a:t>
            </a:r>
          </a:p>
          <a:p>
            <a:pPr marL="742950" lvl="1" indent="-285750" defTabSz="762000"/>
            <a:r>
              <a:rPr lang="en-US" sz="2000"/>
              <a:t>Reimbursement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C760-E22A-4789-BFF4-2DA4B043A458}" type="slidenum">
              <a:rPr lang="bg-BG" altLang="en-US"/>
              <a:pPr/>
              <a:t>12</a:t>
            </a:fld>
            <a:endParaRPr lang="bg-BG" alt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6408737" cy="652463"/>
          </a:xfrm>
        </p:spPr>
        <p:txBody>
          <a:bodyPr/>
          <a:lstStyle/>
          <a:p>
            <a:pPr algn="ctr"/>
            <a:r>
              <a:rPr lang="en-US" sz="3600"/>
              <a:t>Ideas and solutions</a:t>
            </a:r>
            <a:endParaRPr lang="bg-BG" sz="360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848600" cy="41767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	</a:t>
            </a:r>
            <a:r>
              <a:rPr lang="en-US" sz="2400"/>
              <a:t>Establishing a payment system of performances (consultations, diagnosis, second opinion …)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	</a:t>
            </a:r>
            <a:r>
              <a:rPr lang="en-US" sz="2400"/>
              <a:t>Creating an adequate eHealth nomenclature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	</a:t>
            </a:r>
            <a:r>
              <a:rPr lang="en-US" sz="2400"/>
              <a:t>European Public Insurance System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	</a:t>
            </a:r>
          </a:p>
          <a:p>
            <a:pPr algn="ctr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1800"/>
              <a:t>Possible task for the European Health Agency?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200"/>
              <a:t>(A European plan exists to implement by 2009: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200"/>
              <a:t>"Reimbursement of Medical Acts from a distance")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Also adaptable to other world regions</a:t>
            </a:r>
            <a:r>
              <a:rPr lang="en-US" sz="2600"/>
              <a:t> </a:t>
            </a:r>
            <a:endParaRPr lang="bg-BG" sz="260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211638" y="2349500"/>
            <a:ext cx="288925" cy="433388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4211638" y="3141663"/>
            <a:ext cx="288925" cy="433387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0BC-1BAC-4D4A-82E8-D9AC37222030}" type="slidenum">
              <a:rPr lang="bg-BG" altLang="en-US"/>
              <a:pPr/>
              <a:t>13</a:t>
            </a:fld>
            <a:endParaRPr lang="bg-BG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342900"/>
            <a:ext cx="7194550" cy="749300"/>
          </a:xfrm>
        </p:spPr>
        <p:txBody>
          <a:bodyPr/>
          <a:lstStyle/>
          <a:p>
            <a:pPr algn="ctr"/>
            <a:r>
              <a:rPr lang="en-US" sz="3600"/>
              <a:t>eHealth Global Networking</a:t>
            </a:r>
            <a:endParaRPr lang="bg-BG" sz="36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4608512" cy="3446463"/>
          </a:xfrm>
        </p:spPr>
        <p:txBody>
          <a:bodyPr/>
          <a:lstStyle/>
          <a:p>
            <a:r>
              <a:rPr lang="en-US" sz="2200"/>
              <a:t>ISfTeH - </a:t>
            </a:r>
            <a:r>
              <a:rPr lang="bg-BG" sz="2200"/>
              <a:t>International Society for Telemedicine &amp; eHealth</a:t>
            </a:r>
            <a:endParaRPr lang="en-US" sz="2200"/>
          </a:p>
          <a:p>
            <a:endParaRPr lang="en-US" sz="2200"/>
          </a:p>
          <a:p>
            <a:pPr>
              <a:buFont typeface="Wingdings" pitchFamily="2" charset="2"/>
              <a:buNone/>
            </a:pPr>
            <a:endParaRPr lang="en-US" sz="2200"/>
          </a:p>
          <a:p>
            <a:pPr>
              <a:buFont typeface="Wingdings" pitchFamily="2" charset="2"/>
              <a:buNone/>
            </a:pPr>
            <a:endParaRPr lang="en-US" sz="2200"/>
          </a:p>
          <a:p>
            <a:r>
              <a:rPr lang="en-US" sz="2200"/>
              <a:t>Med-e-Tel - </a:t>
            </a:r>
            <a:r>
              <a:rPr lang="bg-BG" sz="2200"/>
              <a:t>The International </a:t>
            </a:r>
            <a:r>
              <a:rPr lang="en-US" sz="2200"/>
              <a:t>Educational and Networking Forum for </a:t>
            </a:r>
            <a:r>
              <a:rPr lang="bg-BG" sz="2200"/>
              <a:t>eHealth, Telemedicine and Health ICT </a:t>
            </a:r>
          </a:p>
        </p:txBody>
      </p:sp>
      <p:pic>
        <p:nvPicPr>
          <p:cNvPr id="22532" name="Picture 4" descr="isfteh-logo_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205038"/>
            <a:ext cx="1152525" cy="1152525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3" name="Picture 5" descr="logo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306888"/>
            <a:ext cx="2376487" cy="949325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6C6E-C1BA-42D6-AD18-76D32E00B21F}" type="slidenum">
              <a:rPr lang="bg-BG" altLang="en-US"/>
              <a:pPr/>
              <a:t>14</a:t>
            </a:fld>
            <a:endParaRPr lang="bg-BG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416800" cy="612775"/>
          </a:xfrm>
        </p:spPr>
        <p:txBody>
          <a:bodyPr/>
          <a:lstStyle/>
          <a:p>
            <a:pPr algn="ctr"/>
            <a:r>
              <a:rPr lang="en-US" sz="2800"/>
              <a:t>International Organizations &amp; Institutions</a:t>
            </a:r>
            <a:endParaRPr lang="bg-BG" sz="28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95655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WHO			</a:t>
            </a:r>
            <a:endParaRPr lang="en-US" sz="1900"/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The recipiendary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Major coordination role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World wide (193 member states)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eHealth Unit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eHealth </a:t>
            </a:r>
            <a:r>
              <a:rPr lang="fr-BE" sz="1900"/>
              <a:t>R</a:t>
            </a:r>
            <a:r>
              <a:rPr lang="en-US" sz="1900"/>
              <a:t>esolution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Global eHealth </a:t>
            </a:r>
            <a:r>
              <a:rPr lang="fr-BE" sz="1900"/>
              <a:t>O</a:t>
            </a:r>
            <a:r>
              <a:rPr lang="en-US" sz="1900"/>
              <a:t>bservatory </a:t>
            </a:r>
          </a:p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ITU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Telecommunication issues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Standardization role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Cooperation with WHO </a:t>
            </a:r>
          </a:p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EU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European Commission Information Society and Media Director</a:t>
            </a:r>
            <a:r>
              <a:rPr lang="fr-BE" sz="1900"/>
              <a:t>ate</a:t>
            </a:r>
            <a:r>
              <a:rPr lang="en-US" sz="1900"/>
              <a:t> General </a:t>
            </a:r>
            <a:r>
              <a:rPr lang="fr-BE" sz="1900"/>
              <a:t>U</a:t>
            </a:r>
            <a:r>
              <a:rPr lang="en-US" sz="1900"/>
              <a:t>nit H-1 IST for Hea</a:t>
            </a:r>
            <a:r>
              <a:rPr lang="fr-BE" sz="1900"/>
              <a:t>l</a:t>
            </a:r>
            <a:r>
              <a:rPr lang="en-US" sz="1900"/>
              <a:t>th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Major impact through its Framework Programs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900"/>
              <a:t>eHealth High Level Conference and Exhibition</a:t>
            </a:r>
            <a:r>
              <a:rPr lang="en-US" sz="2000"/>
              <a:t> </a:t>
            </a:r>
            <a:endParaRPr lang="en-US" sz="20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2B9C-389E-40CB-A499-A6E71CFE21CF}" type="slidenum">
              <a:rPr lang="bg-BG" altLang="en-US"/>
              <a:pPr/>
              <a:t>15</a:t>
            </a:fld>
            <a:endParaRPr lang="bg-BG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543800" cy="652463"/>
          </a:xfrm>
        </p:spPr>
        <p:txBody>
          <a:bodyPr/>
          <a:lstStyle/>
          <a:p>
            <a:pPr algn="ctr"/>
            <a:r>
              <a:rPr lang="en-US" sz="2800"/>
              <a:t>International Organizations &amp; Institutions</a:t>
            </a:r>
            <a:endParaRPr lang="bg-BG" sz="2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41438"/>
            <a:ext cx="7669213" cy="453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UNOOSA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Space issues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Peaceful applications of </a:t>
            </a:r>
            <a:r>
              <a:rPr lang="fr-BE" sz="1700"/>
              <a:t>O</a:t>
            </a:r>
            <a:r>
              <a:rPr lang="en-US" sz="1700"/>
              <a:t>uter </a:t>
            </a:r>
            <a:r>
              <a:rPr lang="fr-BE" sz="1700"/>
              <a:t>S</a:t>
            </a:r>
            <a:r>
              <a:rPr lang="en-US" sz="1700"/>
              <a:t>pace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Action T</a:t>
            </a:r>
            <a:r>
              <a:rPr lang="fr-BE" sz="1700"/>
              <a:t>eam</a:t>
            </a:r>
            <a:r>
              <a:rPr lang="en-US" sz="1700"/>
              <a:t> 6 Telehealth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Organization of workshops in all continents </a:t>
            </a:r>
            <a:endParaRPr lang="en-US" sz="1700" b="1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WABT/UNESCO</a:t>
            </a:r>
          </a:p>
          <a:p>
            <a:pPr marL="1524000" lvl="1" indent="-449263">
              <a:lnSpc>
                <a:spcPct val="80000"/>
              </a:lnSpc>
              <a:buSzPct val="50000"/>
            </a:pPr>
            <a:r>
              <a:rPr lang="en-US" sz="1700"/>
              <a:t>Educational, Scientific, Cultural and Communication issues</a:t>
            </a:r>
            <a:r>
              <a:rPr lang="en-US" sz="1700" b="1"/>
              <a:t> </a:t>
            </a:r>
          </a:p>
          <a:p>
            <a:pPr>
              <a:lnSpc>
                <a:spcPct val="80000"/>
              </a:lnSpc>
            </a:pPr>
            <a:r>
              <a:rPr lang="bg-BG" sz="1900" b="1">
                <a:solidFill>
                  <a:srgbClr val="FF6600"/>
                </a:solidFill>
              </a:rPr>
              <a:t>NEPAD</a:t>
            </a:r>
            <a:r>
              <a:rPr lang="en-US" sz="1900" b="1">
                <a:solidFill>
                  <a:srgbClr val="FF6600"/>
                </a:solidFill>
              </a:rPr>
              <a:t>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New Economic Partnership for African Development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Important driving force for </a:t>
            </a:r>
            <a:r>
              <a:rPr lang="fr-BE" sz="1700"/>
              <a:t>Telemedicine/</a:t>
            </a:r>
            <a:r>
              <a:rPr lang="en-US" sz="1700"/>
              <a:t>eHealth implementation on the African continent</a:t>
            </a:r>
            <a:endParaRPr lang="en-US" sz="1700" b="1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NATO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Committee of Chiefs of Military Medical Services Telemedicine Panel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Involved in advanced telemedicine technology research </a:t>
            </a:r>
          </a:p>
          <a:p>
            <a:pPr marL="1524000" lvl="1" indent="-449263">
              <a:lnSpc>
                <a:spcPct val="80000"/>
              </a:lnSpc>
              <a:buSzPct val="80000"/>
              <a:buFontTx/>
              <a:buChar char="•"/>
            </a:pPr>
            <a:r>
              <a:rPr lang="en-US" sz="1700"/>
              <a:t>Deployment of international operations </a:t>
            </a:r>
          </a:p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FF6600"/>
                </a:solidFill>
              </a:rPr>
              <a:t>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5FC-40A1-4C62-9D3B-740AB992AD3B}" type="slidenum">
              <a:rPr lang="bg-BG" altLang="en-US"/>
              <a:pPr/>
              <a:t>16</a:t>
            </a:fld>
            <a:endParaRPr lang="bg-BG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427912" cy="733425"/>
          </a:xfrm>
        </p:spPr>
        <p:txBody>
          <a:bodyPr/>
          <a:lstStyle/>
          <a:p>
            <a:pPr algn="ctr"/>
            <a:r>
              <a:rPr lang="en-US" sz="2800"/>
              <a:t>International Organizations &amp; Institutions</a:t>
            </a:r>
            <a:endParaRPr lang="bg-BG" sz="2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353425" cy="4537075"/>
          </a:xfrm>
          <a:noFill/>
          <a:ln w="38100" cmpd="dbl">
            <a:solidFill>
              <a:srgbClr val="FFFF00"/>
            </a:solidFill>
          </a:ln>
        </p:spPr>
        <p:txBody>
          <a:bodyPr/>
          <a:lstStyle/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APAN - Asia Pacific Advanced Network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APMCSTA - Asia Pacific Multilateral Cooperation in Space Technology and</a:t>
            </a:r>
            <a:r>
              <a:rPr lang="en-US" sz="1200"/>
              <a:t> </a:t>
            </a:r>
            <a:r>
              <a:rPr lang="bg-BG" sz="1200"/>
              <a:t>Applications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CERN - European Organisation for Nuclear Research/Centre Européen de</a:t>
            </a:r>
            <a:r>
              <a:rPr lang="fr-FR" sz="1200"/>
              <a:t> </a:t>
            </a:r>
            <a:r>
              <a:rPr lang="bg-BG" sz="1200"/>
              <a:t>Recherches Nucléaires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COCIR - European Coordination Committee of Radiological, Electromedical</a:t>
            </a:r>
            <a:r>
              <a:rPr lang="en-US" sz="1200"/>
              <a:t> </a:t>
            </a:r>
            <a:r>
              <a:rPr lang="bg-BG" sz="1200"/>
              <a:t>and Healthcare IT Industry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CSIRO - Commonwealth Scientific and Industrial Research Organisation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>
                <a:solidFill>
                  <a:srgbClr val="FF6600"/>
                </a:solidFill>
              </a:rPr>
              <a:t>EC</a:t>
            </a:r>
            <a:r>
              <a:rPr lang="bg-BG" sz="1200"/>
              <a:t> - European Commission Information Society and Media Directorate General -</a:t>
            </a:r>
            <a:r>
              <a:rPr lang="en-US" sz="1200"/>
              <a:t> </a:t>
            </a:r>
            <a:r>
              <a:rPr lang="bg-BG" sz="1200"/>
              <a:t>ICT for Health</a:t>
            </a:r>
            <a:endParaRPr lang="en-US" sz="1200"/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eHSCG – eHealth Standardization Coordination Group </a:t>
            </a:r>
            <a:endParaRPr lang="bg-BG" sz="1200"/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ESA - European Space Agency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EUROREC - European Institute for Health Records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GOV3 STRATEGIC CONSULTANCY - U.K. - Government for the Third Millenium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IDRC - International Development Research Centre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ISU - International Space University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>
                <a:solidFill>
                  <a:srgbClr val="FF6600"/>
                </a:solidFill>
              </a:rPr>
              <a:t>ITU</a:t>
            </a:r>
            <a:r>
              <a:rPr lang="bg-BG" sz="1200"/>
              <a:t> - International Telecommunication Union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MRI - Medical Records Institute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>
                <a:solidFill>
                  <a:srgbClr val="FF6600"/>
                </a:solidFill>
              </a:rPr>
              <a:t>NATO COMEDS TELEMED</a:t>
            </a:r>
            <a:r>
              <a:rPr lang="bg-BG" sz="1200"/>
              <a:t> - Committee of Chiefs of Military Medical Services</a:t>
            </a:r>
            <a:r>
              <a:rPr lang="en-US" sz="1200"/>
              <a:t> </a:t>
            </a:r>
            <a:r>
              <a:rPr lang="bg-BG" sz="1200"/>
              <a:t>Telemedicine Panel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>
                <a:solidFill>
                  <a:srgbClr val="FF6600"/>
                </a:solidFill>
              </a:rPr>
              <a:t>NEPAD e-AFRICA COMMISSION</a:t>
            </a:r>
            <a:r>
              <a:rPr lang="bg-BG" sz="1200"/>
              <a:t> - New Economic Partnership for African Development</a:t>
            </a:r>
            <a:endParaRPr lang="en-US" sz="1200"/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TATRC - Telemedicine and Advanced Technology Research Center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TWAS - Third World Academy of Science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UNICEF - United Nations International Children's Emergency Fund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>
                <a:solidFill>
                  <a:srgbClr val="FF6600"/>
                </a:solidFill>
              </a:rPr>
              <a:t>UNOOSA</a:t>
            </a:r>
            <a:r>
              <a:rPr lang="bg-BG" sz="1200"/>
              <a:t> - United Nations Office of Outer Space Affairs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6600"/>
                </a:solidFill>
              </a:rPr>
              <a:t>WABT/UNESCO </a:t>
            </a:r>
            <a:r>
              <a:rPr lang="en-US" sz="1200"/>
              <a:t>-  World Academy of Biomedical Technologies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	            -  </a:t>
            </a:r>
            <a:r>
              <a:rPr lang="bg-BG" sz="1200"/>
              <a:t>United Nations Educational, Scientific and Cultural Organization</a:t>
            </a:r>
            <a:endParaRPr lang="en-US" sz="1200"/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>
                <a:solidFill>
                  <a:srgbClr val="FF6600"/>
                </a:solidFill>
              </a:rPr>
              <a:t>WHO</a:t>
            </a:r>
            <a:r>
              <a:rPr lang="bg-BG" sz="1200"/>
              <a:t> - World Health Organization</a:t>
            </a:r>
          </a:p>
          <a:p>
            <a:pPr marL="539750" indent="-276225"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>WB - World Bank</a:t>
            </a:r>
            <a:r>
              <a:rPr lang="en-US" sz="1200"/>
              <a:t>		</a:t>
            </a:r>
            <a:r>
              <a:rPr lang="en-US" sz="1000"/>
              <a:t>				                        </a:t>
            </a:r>
            <a:r>
              <a:rPr lang="en-US" sz="1000" b="1">
                <a:solidFill>
                  <a:srgbClr val="FF6600"/>
                </a:solidFill>
              </a:rPr>
              <a:t>etc.</a:t>
            </a:r>
            <a:r>
              <a:rPr lang="en-US" sz="1000"/>
              <a:t> </a:t>
            </a:r>
            <a:endParaRPr lang="bg-BG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5108-458D-42CE-B111-A56A074ED21D}" type="slidenum">
              <a:rPr lang="bg-BG" altLang="en-US"/>
              <a:pPr/>
              <a:t>17</a:t>
            </a:fld>
            <a:endParaRPr lang="bg-BG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369175" cy="862013"/>
          </a:xfrm>
        </p:spPr>
        <p:txBody>
          <a:bodyPr/>
          <a:lstStyle/>
          <a:p>
            <a:pPr algn="ctr"/>
            <a:r>
              <a:rPr lang="en-US" sz="2800"/>
              <a:t>International Organizations &amp; Institutions</a:t>
            </a:r>
            <a:endParaRPr lang="bg-BG" sz="28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834312" cy="28082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600"/>
              <a:t>	Only </a:t>
            </a:r>
            <a:r>
              <a:rPr lang="en-US" sz="2600" b="1"/>
              <a:t>WHO</a:t>
            </a:r>
            <a:r>
              <a:rPr lang="en-US" sz="2600"/>
              <a:t> is fully dedicated to health issues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600"/>
              <a:t>	Other organizations deal with health issues amongst several other activities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600"/>
              <a:t>	Therefore </a:t>
            </a:r>
            <a:r>
              <a:rPr lang="en-US" sz="2600" b="1"/>
              <a:t>WHO</a:t>
            </a:r>
            <a:r>
              <a:rPr lang="en-US" sz="2600"/>
              <a:t> has the ultimate coordinating responsibilities</a:t>
            </a:r>
            <a:r>
              <a:rPr lang="en-US"/>
              <a:t> 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9773-D27C-4F3A-B718-F08656B3AB03}" type="slidenum">
              <a:rPr lang="bg-BG" altLang="en-US"/>
              <a:pPr/>
              <a:t>18</a:t>
            </a:fld>
            <a:endParaRPr lang="bg-BG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543800" cy="581025"/>
          </a:xfrm>
        </p:spPr>
        <p:txBody>
          <a:bodyPr/>
          <a:lstStyle/>
          <a:p>
            <a:pPr algn="ctr"/>
            <a:r>
              <a:rPr lang="en-US" sz="2800"/>
              <a:t>International Societies &amp; Associations</a:t>
            </a:r>
            <a:endParaRPr lang="bg-BG" sz="28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570787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Telemedicine 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Around </a:t>
            </a:r>
            <a:r>
              <a:rPr lang="fr-BE" sz="1800"/>
              <a:t>H</a:t>
            </a:r>
            <a:r>
              <a:rPr lang="en-US" sz="1800"/>
              <a:t>ealthcare Professionals 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ISfTeH,</a:t>
            </a:r>
            <a:r>
              <a:rPr lang="fr-FR" sz="1800"/>
              <a:t> </a:t>
            </a:r>
            <a:r>
              <a:rPr lang="en-US" sz="1800"/>
              <a:t>EuroPACS, ICN, IHF …</a:t>
            </a:r>
          </a:p>
          <a:p>
            <a:pPr>
              <a:lnSpc>
                <a:spcPct val="80000"/>
              </a:lnSpc>
            </a:pPr>
            <a:r>
              <a:rPr lang="en-US" sz="2000"/>
              <a:t>Informatics 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Around IT Professionals 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IMIA, EHTEL, HIMMS, ICMCC  … </a:t>
            </a:r>
          </a:p>
          <a:p>
            <a:pPr>
              <a:lnSpc>
                <a:spcPct val="80000"/>
              </a:lnSpc>
            </a:pPr>
            <a:r>
              <a:rPr lang="en-US" sz="2000"/>
              <a:t>Telecom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Around </a:t>
            </a:r>
            <a:r>
              <a:rPr lang="fr-BE" sz="1800"/>
              <a:t>C</a:t>
            </a:r>
            <a:r>
              <a:rPr lang="en-US" sz="1800"/>
              <a:t>ommunication Professionals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ITS, IEEE …</a:t>
            </a:r>
          </a:p>
          <a:p>
            <a:pPr>
              <a:lnSpc>
                <a:spcPct val="80000"/>
              </a:lnSpc>
            </a:pPr>
            <a:r>
              <a:rPr lang="en-US" sz="2000"/>
              <a:t>Management 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Around </a:t>
            </a:r>
            <a:r>
              <a:rPr lang="fr-BE" sz="1800"/>
              <a:t>M</a:t>
            </a:r>
            <a:r>
              <a:rPr lang="en-US" sz="1800"/>
              <a:t>anagement Professionals </a:t>
            </a:r>
          </a:p>
          <a:p>
            <a:pPr lvl="1">
              <a:lnSpc>
                <a:spcPct val="80000"/>
              </a:lnSpc>
              <a:buSzPct val="80000"/>
              <a:buFontTx/>
              <a:buChar char="•"/>
            </a:pPr>
            <a:r>
              <a:rPr lang="en-US" sz="1800"/>
              <a:t>EAHITM, EAHM, EHMA …</a:t>
            </a:r>
          </a:p>
          <a:p>
            <a:pPr>
              <a:lnSpc>
                <a:spcPct val="80000"/>
              </a:lnSpc>
            </a:pPr>
            <a:r>
              <a:rPr lang="en-US" sz="2000"/>
              <a:t>Patients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>
                <a:solidFill>
                  <a:srgbClr val="FF6600"/>
                </a:solidFill>
              </a:rPr>
              <a:t>More cooperation and coordination is vital!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C0EE-C3E3-43EA-81C1-A2D5BD464055}" type="slidenum">
              <a:rPr lang="bg-BG" altLang="en-US"/>
              <a:pPr/>
              <a:t>19</a:t>
            </a:fld>
            <a:endParaRPr lang="bg-BG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6667500" cy="571500"/>
          </a:xfrm>
        </p:spPr>
        <p:txBody>
          <a:bodyPr/>
          <a:lstStyle/>
          <a:p>
            <a:pPr algn="ctr"/>
            <a:r>
              <a:rPr lang="en-US" sz="2800"/>
              <a:t>International Societies &amp; Associations</a:t>
            </a:r>
            <a:endParaRPr lang="bg-BG" sz="28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885113" cy="4392612"/>
          </a:xfrm>
          <a:noFill/>
          <a:ln w="38100" cmpd="dbl">
            <a:solidFill>
              <a:srgbClr val="FFFF00"/>
            </a:solidFill>
          </a:ln>
        </p:spPr>
        <p:txBody>
          <a:bodyPr/>
          <a:lstStyle/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fr-FR" sz="900"/>
              <a:t>AIM - Association Internationale de la Mutualité</a:t>
            </a:r>
            <a:endParaRPr lang="en-US" sz="900"/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AMIA</a:t>
            </a:r>
            <a:r>
              <a:rPr lang="en-US" sz="900"/>
              <a:t>	 - </a:t>
            </a:r>
            <a:r>
              <a:rPr lang="bg-BG" sz="900"/>
              <a:t>American Medical Informatics Association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APAMI</a:t>
            </a:r>
            <a:r>
              <a:rPr lang="en-US" sz="900"/>
              <a:t> - </a:t>
            </a:r>
            <a:r>
              <a:rPr lang="bg-BG" sz="900"/>
              <a:t>Asia Pacific Association for Medical Informatics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CPME </a:t>
            </a:r>
            <a:r>
              <a:rPr lang="en-US" sz="900"/>
              <a:t>- </a:t>
            </a:r>
            <a:r>
              <a:rPr lang="bg-BG" sz="900"/>
              <a:t>Standing Committee of European Doctors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EAHITM - European Association of Healthcare IT Managers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EAHM - European Association of Hospital Managers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en-US" sz="900"/>
              <a:t>EEHF - European eHealth Forum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EFMI - European Federation for Medical Informatics</a:t>
            </a:r>
            <a:endParaRPr lang="en-US" sz="900"/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EHMA - European Health Management Association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EHTEL</a:t>
            </a:r>
            <a:r>
              <a:rPr lang="bg-BG" sz="900">
                <a:solidFill>
                  <a:srgbClr val="FF6600"/>
                </a:solidFill>
              </a:rPr>
              <a:t> </a:t>
            </a:r>
            <a:r>
              <a:rPr lang="bg-BG" sz="900"/>
              <a:t>- European Health Telematics Association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EHTO - European Health Telematics Observatory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EuroPACS - European Society for the Promotion of Picture Archiving andCommunication Systems in Medicine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HELINA - Health Informatics in Africa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HIMMS - Healthcare Information &amp; Management Systems Society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HINE - Health Information Network Europe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HOPE - European Hospital and Healthcare Federation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IAHSA - International Association of Homes and Services for the Ageing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ICMCC - International Council on Medical &amp; Care Compunetics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ICN - International Council of Nurses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ICSU - International Council for Science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IEEE - Institute of Electrical and Electronics Engineers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IFMBE - International Federation for Medical and Biological Engineering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IHE-Europe - Integrating the Healthcare Entreprises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IHF - International Hospital Federation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>
                <a:solidFill>
                  <a:srgbClr val="FF6600"/>
                </a:solidFill>
              </a:rPr>
              <a:t>IMIA</a:t>
            </a:r>
            <a:r>
              <a:rPr lang="bg-BG" sz="900"/>
              <a:t> - International Medical Informatics Association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>
                <a:solidFill>
                  <a:srgbClr val="FF6600"/>
                </a:solidFill>
              </a:rPr>
              <a:t>ISfTeH </a:t>
            </a:r>
            <a:r>
              <a:rPr lang="bg-BG" sz="900"/>
              <a:t>- International Society for Telemedicine &amp; eHealth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ITS - International Telecommunications Society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IUPESM - International Union for Physical and Engineering Sciences in</a:t>
            </a:r>
            <a:r>
              <a:rPr lang="en-US" sz="900"/>
              <a:t> </a:t>
            </a:r>
            <a:r>
              <a:rPr lang="bg-BG" sz="900"/>
              <a:t>Medicine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NTA - Nordic Telemedicine Association</a:t>
            </a:r>
          </a:p>
          <a:p>
            <a:pPr marL="539750" indent="-360363">
              <a:lnSpc>
                <a:spcPct val="80000"/>
              </a:lnSpc>
              <a:buFont typeface="Wingdings" pitchFamily="2" charset="2"/>
              <a:buNone/>
            </a:pPr>
            <a:r>
              <a:rPr lang="bg-BG" sz="900"/>
              <a:t>uHEALTH - International Initiative for Ubiquitous Healthcare (u-Health)</a:t>
            </a:r>
            <a:r>
              <a:rPr lang="en-US" sz="900"/>
              <a:t>			         </a:t>
            </a:r>
            <a:r>
              <a:rPr lang="en-US" sz="900">
                <a:solidFill>
                  <a:srgbClr val="FF6600"/>
                </a:solidFill>
              </a:rPr>
              <a:t>etc.</a:t>
            </a:r>
            <a:endParaRPr lang="bg-BG" sz="9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5C51-08E8-4572-A6C2-E399D0DF6321}" type="slidenum">
              <a:rPr lang="bg-BG" altLang="en-US"/>
              <a:pPr/>
              <a:t>2</a:t>
            </a:fld>
            <a:endParaRPr lang="bg-BG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313612" cy="669925"/>
          </a:xfrm>
        </p:spPr>
        <p:txBody>
          <a:bodyPr/>
          <a:lstStyle/>
          <a:p>
            <a:pPr algn="ctr"/>
            <a:r>
              <a:rPr lang="it-IT" sz="3500"/>
              <a:t>Scope</a:t>
            </a:r>
            <a:endParaRPr lang="bg-BG" sz="30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137525" cy="4176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The ultimate recipiendary of eHealth/Telemedicine is the Patient/Citizen via the Healthcare Professionals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Telecommunication and Information Technology (IT) are the tools to provide service to these recipiendaries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Wingdings" pitchFamily="2" charset="2"/>
              <a:buNone/>
            </a:pPr>
            <a:endParaRPr lang="en-US" sz="1200"/>
          </a:p>
          <a:p>
            <a:pPr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sz="2600"/>
              <a:t>Welcome to	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sz="2600"/>
              <a:t>	</a:t>
            </a:r>
            <a:r>
              <a:rPr lang="en-US" sz="2200" b="1">
                <a:solidFill>
                  <a:schemeClr val="accent2"/>
                </a:solidFill>
              </a:rPr>
              <a:t>”</a:t>
            </a:r>
            <a:r>
              <a:rPr lang="en-US" sz="2200" b="1">
                <a:solidFill>
                  <a:srgbClr val="FF6600"/>
                </a:solidFill>
              </a:rPr>
              <a:t>MODERN COMMUNICATION HEALTH ENVIRONMENT”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1C5E-5E41-4AD2-961A-CAF0CE69C049}" type="slidenum">
              <a:rPr lang="bg-BG" altLang="en-US"/>
              <a:pPr/>
              <a:t>20</a:t>
            </a:fld>
            <a:endParaRPr lang="bg-BG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43800" cy="868363"/>
          </a:xfrm>
        </p:spPr>
        <p:txBody>
          <a:bodyPr/>
          <a:lstStyle/>
          <a:p>
            <a:pPr algn="ctr"/>
            <a:r>
              <a:rPr lang="en-US" sz="3600"/>
              <a:t>Interoperability</a:t>
            </a:r>
            <a:endParaRPr lang="bg-BG" sz="36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427913" cy="44116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bg-BG" sz="2000"/>
              <a:t>Over the years, 2 main "Associative" structures have developed</a:t>
            </a:r>
            <a:r>
              <a:rPr lang="en-US" sz="2000"/>
              <a:t>:</a:t>
            </a:r>
          </a:p>
          <a:p>
            <a:pPr lvl="1">
              <a:lnSpc>
                <a:spcPct val="80000"/>
              </a:lnSpc>
            </a:pPr>
            <a:r>
              <a:rPr lang="bg-BG" sz="2000"/>
              <a:t>Medical Informatics (Engineers and Computer specialists) in the '80s </a:t>
            </a:r>
            <a:r>
              <a:rPr lang="en-US" sz="2000"/>
              <a:t>- </a:t>
            </a:r>
            <a:r>
              <a:rPr lang="bg-BG" sz="2000"/>
              <a:t>IMIA (</a:t>
            </a:r>
            <a:r>
              <a:rPr lang="bg-BG" sz="2000">
                <a:hlinkClick r:id="rId2"/>
              </a:rPr>
              <a:t>www.imia.org</a:t>
            </a:r>
            <a:r>
              <a:rPr lang="bg-BG" sz="2000"/>
              <a:t>)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bg-BG" sz="2000"/>
              <a:t>Telemedicine (Health Care professionals) </a:t>
            </a:r>
            <a:endParaRPr lang="en-US" sz="20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bg-BG" sz="2000"/>
              <a:t>in the '90s</a:t>
            </a:r>
            <a:r>
              <a:rPr lang="en-US" sz="2000"/>
              <a:t> - </a:t>
            </a:r>
            <a:r>
              <a:rPr lang="bg-BG" sz="2000"/>
              <a:t>ISfTeH (</a:t>
            </a:r>
            <a:r>
              <a:rPr lang="bg-BG" sz="2000">
                <a:hlinkClick r:id="rId3"/>
              </a:rPr>
              <a:t>www.isft.net</a:t>
            </a:r>
            <a:r>
              <a:rPr lang="bg-BG" sz="2000"/>
              <a:t>)</a:t>
            </a: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bg-BG" sz="2000"/>
              <a:t>Importance of improved and continuous cooperation and coordination</a:t>
            </a:r>
            <a:endParaRPr lang="en-US" sz="2000"/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US" sz="2000"/>
              <a:t>	</a:t>
            </a:r>
            <a:r>
              <a:rPr lang="bg-BG" sz="2000"/>
              <a:t>A joint workshop is planned at MedINFO 2007 in Brisbane (Australia)</a:t>
            </a:r>
            <a:r>
              <a:rPr lang="en-US" sz="2000"/>
              <a:t> </a:t>
            </a:r>
            <a:r>
              <a:rPr lang="bg-BG" sz="2000"/>
              <a:t>-</a:t>
            </a:r>
            <a:r>
              <a:rPr lang="en-US" sz="2000"/>
              <a:t> </a:t>
            </a:r>
            <a:r>
              <a:rPr lang="bg-BG" sz="2000"/>
              <a:t>August 2007 (</a:t>
            </a:r>
            <a:r>
              <a:rPr lang="bg-BG" sz="2000">
                <a:hlinkClick r:id="rId4"/>
              </a:rPr>
              <a:t>www.medinfo2007.org</a:t>
            </a:r>
            <a:r>
              <a:rPr lang="bg-BG" sz="2000"/>
              <a:t>)</a:t>
            </a: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bg-BG" sz="2000"/>
              <a:t>The eHCC - eHealth Center of Competence has been</a:t>
            </a:r>
            <a:r>
              <a:rPr lang="en-US" sz="2000"/>
              <a:t> </a:t>
            </a:r>
            <a:r>
              <a:rPr lang="bg-BG" sz="2000"/>
              <a:t>created in Regensburg (</a:t>
            </a:r>
            <a:r>
              <a:rPr lang="bg-BG" sz="2000">
                <a:hlinkClick r:id="rId5"/>
              </a:rPr>
              <a:t>www.eh-cc.de</a:t>
            </a:r>
            <a:r>
              <a:rPr lang="bg-BG" sz="2000"/>
              <a:t>)</a:t>
            </a:r>
          </a:p>
        </p:txBody>
      </p: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7956550" y="2276475"/>
            <a:ext cx="720725" cy="3598863"/>
            <a:chOff x="5057" y="1373"/>
            <a:chExt cx="454" cy="2267"/>
          </a:xfrm>
        </p:grpSpPr>
        <p:pic>
          <p:nvPicPr>
            <p:cNvPr id="123913" name="Picture 9" descr="h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1373"/>
              <a:ext cx="408" cy="33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3914" name="Picture 10" descr="isfteh-logo_f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3" y="1888"/>
              <a:ext cx="317" cy="31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3915" name="Picture 11" descr="logo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57" y="2614"/>
              <a:ext cx="408" cy="398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57" y="3249"/>
              <a:ext cx="454" cy="39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3B2-657E-4CBE-B746-867396E6D1DA}" type="slidenum">
              <a:rPr lang="bg-BG" altLang="en-US"/>
              <a:pPr/>
              <a:t>21</a:t>
            </a:fld>
            <a:endParaRPr lang="bg-BG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543800" cy="652463"/>
          </a:xfrm>
        </p:spPr>
        <p:txBody>
          <a:bodyPr/>
          <a:lstStyle/>
          <a:p>
            <a:pPr algn="ctr"/>
            <a:r>
              <a:rPr lang="en-US" sz="3600"/>
              <a:t>Industrial Activities</a:t>
            </a:r>
            <a:endParaRPr lang="bg-BG" sz="36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376363"/>
            <a:ext cx="7313612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sz="2000"/>
              <a:t>No eHealth</a:t>
            </a:r>
            <a:r>
              <a:rPr lang="en-US" sz="2000"/>
              <a:t>/</a:t>
            </a:r>
            <a:r>
              <a:rPr lang="bg-BG" sz="2000"/>
              <a:t>Telemedicine without products or services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bg-BG" sz="2000"/>
              <a:t>Categories of products: </a:t>
            </a:r>
            <a:endParaRPr lang="en-US" sz="20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Medical Devices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Imaging Products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IT Hardware</a:t>
            </a:r>
            <a:r>
              <a:rPr lang="en-US" sz="1800"/>
              <a:t> and </a:t>
            </a:r>
            <a:r>
              <a:rPr lang="bg-BG" sz="1800"/>
              <a:t>Software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Computer Networks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Telecom Equipment &amp; Services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Satellite Connections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Service</a:t>
            </a:r>
            <a:r>
              <a:rPr lang="en-US" sz="1800"/>
              <a:t>s</a:t>
            </a:r>
            <a:r>
              <a:rPr lang="bg-BG" sz="1800"/>
              <a:t> (Insurances, Legal Assistance,</a:t>
            </a:r>
            <a:r>
              <a:rPr lang="en-US" sz="1800"/>
              <a:t> </a:t>
            </a:r>
            <a:r>
              <a:rPr lang="bg-BG" sz="1800"/>
              <a:t>Financing ...)</a:t>
            </a:r>
            <a:endParaRPr lang="en-US" sz="1800"/>
          </a:p>
          <a:p>
            <a:pPr lvl="1">
              <a:lnSpc>
                <a:spcPct val="80000"/>
              </a:lnSpc>
              <a:buSzPct val="90000"/>
              <a:buFontTx/>
              <a:buChar char="•"/>
            </a:pPr>
            <a:r>
              <a:rPr lang="bg-BG" sz="1800"/>
              <a:t>Etc</a:t>
            </a:r>
            <a:r>
              <a:rPr lang="en-US" sz="1800"/>
              <a:t>.</a:t>
            </a:r>
          </a:p>
          <a:p>
            <a:pPr>
              <a:lnSpc>
                <a:spcPct val="80000"/>
              </a:lnSpc>
            </a:pPr>
            <a:r>
              <a:rPr lang="bg-BG" sz="2000"/>
              <a:t>Several Multinational Companies active in the </a:t>
            </a:r>
            <a:r>
              <a:rPr lang="en-US" sz="2000"/>
              <a:t>e</a:t>
            </a:r>
            <a:r>
              <a:rPr lang="bg-BG" sz="2000"/>
              <a:t>Health field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bg-BG" sz="2000"/>
              <a:t>Thousands of smaller companies, all around the world, offering practical</a:t>
            </a:r>
            <a:r>
              <a:rPr lang="en-US" sz="2000"/>
              <a:t> </a:t>
            </a:r>
            <a:r>
              <a:rPr lang="bg-BG" sz="2000"/>
              <a:t>solutions</a:t>
            </a:r>
            <a:r>
              <a:rPr lang="en-US" sz="2000"/>
              <a:t> </a:t>
            </a:r>
            <a:r>
              <a:rPr lang="bg-BG" sz="2000"/>
              <a:t>to eHealth</a:t>
            </a:r>
            <a:r>
              <a:rPr lang="en-US" sz="2000"/>
              <a:t>/</a:t>
            </a:r>
            <a:r>
              <a:rPr lang="bg-BG" sz="2000"/>
              <a:t>Telemedicine issues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bg-BG" sz="2000"/>
              <a:t>MED-e-TEL is the annual meeting place focusing on practical</a:t>
            </a:r>
            <a:r>
              <a:rPr lang="en-US" sz="2000"/>
              <a:t> </a:t>
            </a:r>
            <a:r>
              <a:rPr lang="bg-BG" sz="2000"/>
              <a:t>Telemedicine/eHealth applications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11C-E2DA-4063-92A0-D07F150A8A26}" type="slidenum">
              <a:rPr lang="bg-BG" altLang="en-US"/>
              <a:pPr/>
              <a:t>22</a:t>
            </a:fld>
            <a:endParaRPr lang="bg-BG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79388"/>
            <a:ext cx="6534150" cy="901700"/>
          </a:xfrm>
        </p:spPr>
        <p:txBody>
          <a:bodyPr/>
          <a:lstStyle/>
          <a:p>
            <a:pPr algn="ctr"/>
            <a:r>
              <a:rPr lang="en-US" sz="3600"/>
              <a:t>ISfTeH</a:t>
            </a:r>
            <a:endParaRPr lang="bg-BG" sz="36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7416800" cy="1262062"/>
          </a:xfrm>
          <a:solidFill>
            <a:srgbClr val="FFFFCC"/>
          </a:solidFill>
          <a:ln w="57150" cmpd="thinThick">
            <a:solidFill>
              <a:srgbClr val="FF66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/>
              <a:t>	</a:t>
            </a:r>
            <a:r>
              <a:rPr lang="bg-BG" sz="1900" b="1">
                <a:solidFill>
                  <a:srgbClr val="993300"/>
                </a:solidFill>
              </a:rPr>
              <a:t>Mission Statement</a:t>
            </a:r>
            <a:r>
              <a:rPr lang="bg-BG" sz="1900">
                <a:solidFill>
                  <a:srgbClr val="993300"/>
                </a:solidFill>
              </a:rPr>
              <a:t/>
            </a:r>
            <a:br>
              <a:rPr lang="bg-BG" sz="1900">
                <a:solidFill>
                  <a:srgbClr val="993300"/>
                </a:solidFill>
              </a:rPr>
            </a:br>
            <a:endParaRPr lang="en-US" sz="1100">
              <a:solidFill>
                <a:srgbClr val="9933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bg-BG" sz="1700">
                <a:solidFill>
                  <a:srgbClr val="993300"/>
                </a:solidFill>
              </a:rPr>
              <a:t>The ISfTeH exists to facilitate the International dissemination</a:t>
            </a:r>
            <a:br>
              <a:rPr lang="bg-BG" sz="1700">
                <a:solidFill>
                  <a:srgbClr val="993300"/>
                </a:solidFill>
              </a:rPr>
            </a:br>
            <a:r>
              <a:rPr lang="bg-BG" sz="1700">
                <a:solidFill>
                  <a:srgbClr val="993300"/>
                </a:solidFill>
              </a:rPr>
              <a:t>of knowledge and experience in Telemedicine and eHealth</a:t>
            </a:r>
            <a:br>
              <a:rPr lang="bg-BG" sz="1700">
                <a:solidFill>
                  <a:srgbClr val="993300"/>
                </a:solidFill>
              </a:rPr>
            </a:br>
            <a:r>
              <a:rPr lang="bg-BG" sz="1700">
                <a:solidFill>
                  <a:srgbClr val="993300"/>
                </a:solidFill>
              </a:rPr>
              <a:t>and to provide access to recognized experts in the field worldwide!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23850" y="4797425"/>
            <a:ext cx="8353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/>
              <a:t>ISfTeH is the International representative body of 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/>
              <a:t>National and other Associations, Institutions, Corporations, Individuals</a:t>
            </a:r>
          </a:p>
          <a:p>
            <a:pPr marL="342900" indent="-342900"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/>
              <a:t>In Partnership with WHO, UNOOSA, WABT/UNESCO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/>
              <a:t>Liaising with other International Associations  </a:t>
            </a:r>
            <a:endParaRPr lang="bg-BG" sz="1700" b="1"/>
          </a:p>
        </p:txBody>
      </p:sp>
      <p:pic>
        <p:nvPicPr>
          <p:cNvPr id="99335" name="Picture 7" descr="worldmap0606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924175"/>
            <a:ext cx="3384550" cy="16922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39FA-FE3D-444B-B777-51BBB8A525BC}" type="slidenum">
              <a:rPr lang="bg-BG" altLang="en-US"/>
              <a:pPr/>
              <a:t>23</a:t>
            </a:fld>
            <a:endParaRPr lang="bg-BG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7543800" cy="652463"/>
          </a:xfrm>
        </p:spPr>
        <p:txBody>
          <a:bodyPr/>
          <a:lstStyle/>
          <a:p>
            <a:pPr algn="ctr"/>
            <a:r>
              <a:rPr lang="en-US" sz="3600"/>
              <a:t>ISfTeH</a:t>
            </a:r>
            <a:endParaRPr lang="bg-BG" sz="36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4213" y="2205038"/>
            <a:ext cx="80645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11200" indent="-711200"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b="1"/>
              <a:t>		Acting as:</a:t>
            </a:r>
            <a:r>
              <a:rPr lang="en-US" sz="2600"/>
              <a:t> </a:t>
            </a:r>
          </a:p>
          <a:p>
            <a:pPr marL="1485900" lvl="1" indent="-411163"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en-US" altLang="ko-KR" sz="2200">
                <a:ea typeface="굴림" charset="-127"/>
              </a:rPr>
              <a:t>M</a:t>
            </a:r>
            <a:r>
              <a:rPr lang="bg-BG" altLang="ko-KR" sz="2200"/>
              <a:t>oderator in all aspects of healthcare</a:t>
            </a:r>
            <a:r>
              <a:rPr lang="en-US" altLang="ko-KR" sz="2200">
                <a:ea typeface="굴림" charset="-127"/>
              </a:rPr>
              <a:t> </a:t>
            </a:r>
          </a:p>
          <a:p>
            <a:pPr marL="1485900" lvl="1" indent="-411163"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en-US" altLang="ko-KR" sz="2200">
                <a:ea typeface="굴림" charset="-127"/>
              </a:rPr>
              <a:t>Feeder for information and projects </a:t>
            </a:r>
          </a:p>
          <a:p>
            <a:pPr marL="1485900" lvl="1" indent="-411163"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en-US" altLang="ko-KR" sz="2200">
                <a:ea typeface="굴림" charset="-127"/>
              </a:rPr>
              <a:t>Coordinator between science, education and implementation</a:t>
            </a:r>
          </a:p>
          <a:p>
            <a:pPr marL="1485900" lvl="1" indent="-411163"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en-US" altLang="ko-KR" sz="2200">
                <a:ea typeface="굴림" charset="-127"/>
              </a:rPr>
              <a:t>Activator of networking and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6EB-195F-4AF7-A244-87375CCBB971}" type="slidenum">
              <a:rPr lang="bg-BG" altLang="en-US"/>
              <a:pPr/>
              <a:t>24</a:t>
            </a:fld>
            <a:endParaRPr lang="bg-BG" altLang="en-US"/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054100" y="1258888"/>
            <a:ext cx="4862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600">
                <a:solidFill>
                  <a:srgbClr val="000000"/>
                </a:solidFill>
                <a:latin typeface="Verdana" pitchFamily="34" charset="0"/>
                <a:ea typeface="Batang" pitchFamily="18" charset="-127"/>
              </a:rPr>
              <a:t>    	  	             </a:t>
            </a:r>
            <a:endParaRPr lang="bg-BG">
              <a:latin typeface="Garamond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59650" cy="576262"/>
          </a:xfrm>
        </p:spPr>
        <p:txBody>
          <a:bodyPr/>
          <a:lstStyle/>
          <a:p>
            <a:pPr algn="ctr"/>
            <a:r>
              <a:rPr lang="en-US" sz="3600"/>
              <a:t>ISfTeH</a:t>
            </a:r>
            <a:endParaRPr lang="bg-BG" sz="360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015287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b="1"/>
              <a:t>National members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Austria, Bangladesh, Bosnia &amp; Herzegovina, Brazil, Canada, Croatia, Denmark, Finland, France, Georgia, Germany, </a:t>
            </a:r>
            <a:r>
              <a:rPr lang="en-US" sz="2100"/>
              <a:t>India, </a:t>
            </a:r>
            <a:r>
              <a:rPr lang="en-US" sz="2000"/>
              <a:t>Japan, Kosova, Malaysia, Nigeria, Poland, Russia, Switzerland, UK, Venezuela</a:t>
            </a:r>
            <a:endParaRPr lang="en-US" sz="14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</a:pPr>
            <a:endParaRPr lang="en-US" sz="2100" b="1"/>
          </a:p>
          <a:p>
            <a:pPr>
              <a:lnSpc>
                <a:spcPct val="80000"/>
              </a:lnSpc>
            </a:pPr>
            <a:endParaRPr lang="en-US" sz="2100" b="1"/>
          </a:p>
          <a:p>
            <a:pPr>
              <a:lnSpc>
                <a:spcPct val="80000"/>
              </a:lnSpc>
            </a:pPr>
            <a:r>
              <a:rPr lang="en-US" sz="2100" b="1"/>
              <a:t>Associative members</a:t>
            </a:r>
            <a:r>
              <a:rPr lang="en-US" sz="1900" b="1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Brazil</a:t>
            </a:r>
          </a:p>
          <a:p>
            <a:pPr>
              <a:lnSpc>
                <a:spcPct val="80000"/>
              </a:lnSpc>
            </a:pPr>
            <a:endParaRPr lang="en-US" sz="1600" b="1"/>
          </a:p>
        </p:txBody>
      </p:sp>
      <p:pic>
        <p:nvPicPr>
          <p:cNvPr id="125957" name="Picture 5" descr="somes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45125"/>
            <a:ext cx="1187450" cy="3143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1476375" y="4365625"/>
            <a:ext cx="6950075" cy="395288"/>
            <a:chOff x="884" y="2795"/>
            <a:chExt cx="4378" cy="249"/>
          </a:xfrm>
        </p:grpSpPr>
        <p:pic>
          <p:nvPicPr>
            <p:cNvPr id="125959" name="Picture 7" descr="Polish_Telemedicine_Societ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795"/>
              <a:ext cx="218" cy="23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60" name="Picture 8" descr="rtf_l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2" y="2795"/>
              <a:ext cx="231" cy="22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61" name="Picture 9" descr="ukeha_l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8" y="2840"/>
              <a:ext cx="680" cy="19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62" name="Picture 10" descr="SFTeHI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4" y="2795"/>
              <a:ext cx="249" cy="24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6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4" y="2795"/>
              <a:ext cx="320" cy="23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2596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40" y="2840"/>
              <a:ext cx="522" cy="19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25965" name="Picture 13" descr="SGTM_logo_2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5" y="2886"/>
              <a:ext cx="759" cy="14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125966" name="Group 14"/>
          <p:cNvGrpSpPr>
            <a:grpSpLocks/>
          </p:cNvGrpSpPr>
          <p:nvPr/>
        </p:nvGrpSpPr>
        <p:grpSpPr bwMode="auto">
          <a:xfrm>
            <a:off x="1547813" y="2924175"/>
            <a:ext cx="6337300" cy="398463"/>
            <a:chOff x="884" y="1842"/>
            <a:chExt cx="3992" cy="251"/>
          </a:xfrm>
        </p:grpSpPr>
        <p:pic>
          <p:nvPicPr>
            <p:cNvPr id="125967" name="Picture 15" descr="cbtms_l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9" y="1843"/>
              <a:ext cx="453" cy="228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68" name="Picture 16" descr="cts00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59" y="1842"/>
              <a:ext cx="249" cy="24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69" name="Picture 17" descr="dskt_l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58" y="1842"/>
              <a:ext cx="318" cy="23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70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0" y="1842"/>
              <a:ext cx="254" cy="24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25971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15" y="1842"/>
              <a:ext cx="252" cy="25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25972" name="Picture 20" descr="logo_austri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84" y="1842"/>
              <a:ext cx="263" cy="24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73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19" y="1842"/>
              <a:ext cx="354" cy="238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25974" name="Group 22"/>
          <p:cNvGrpSpPr>
            <a:grpSpLocks/>
          </p:cNvGrpSpPr>
          <p:nvPr/>
        </p:nvGrpSpPr>
        <p:grpSpPr bwMode="auto">
          <a:xfrm>
            <a:off x="1547813" y="3500438"/>
            <a:ext cx="6415087" cy="552450"/>
            <a:chOff x="975" y="2205"/>
            <a:chExt cx="4041" cy="348"/>
          </a:xfrm>
        </p:grpSpPr>
        <p:pic>
          <p:nvPicPr>
            <p:cNvPr id="125975" name="Picture 23" descr="dg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80" y="2295"/>
              <a:ext cx="238" cy="250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76" name="Picture 24" descr="tak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49" y="2295"/>
              <a:ext cx="367" cy="23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77" name="Picture 25" descr="Finnish_Society_of_Telemedicin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75" y="2295"/>
              <a:ext cx="320" cy="23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78" name="Picture 26" descr="GTUlogo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291" y="2295"/>
              <a:ext cx="245" cy="250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79" name="Picture 27" descr="CATEL_nouveaulogoweb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10" y="2205"/>
              <a:ext cx="263" cy="32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80" name="Picture 28" descr="TSI_LOGO_2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25" y="2250"/>
              <a:ext cx="285" cy="288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81" name="Picture 29" descr="JTTAlogo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014" y="2341"/>
              <a:ext cx="408" cy="21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FD4E-8AA3-49E7-A655-3D3D26C5BC27}" type="slidenum">
              <a:rPr lang="bg-BG" altLang="en-US"/>
              <a:pPr/>
              <a:t>25</a:t>
            </a:fld>
            <a:endParaRPr lang="bg-BG" altLang="en-US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054100" y="1258888"/>
            <a:ext cx="4862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600">
                <a:solidFill>
                  <a:srgbClr val="000000"/>
                </a:solidFill>
                <a:latin typeface="Verdana" pitchFamily="34" charset="0"/>
                <a:ea typeface="Batang" pitchFamily="18" charset="-127"/>
              </a:rPr>
              <a:t>    	  	             </a:t>
            </a:r>
            <a:endParaRPr lang="bg-BG">
              <a:latin typeface="Garamond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359650" cy="442913"/>
          </a:xfrm>
        </p:spPr>
        <p:txBody>
          <a:bodyPr/>
          <a:lstStyle/>
          <a:p>
            <a:pPr algn="ctr"/>
            <a:r>
              <a:rPr lang="en-US" sz="3600"/>
              <a:t>ISfTeH</a:t>
            </a:r>
            <a:endParaRPr lang="bg-BG" sz="360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015287" cy="4968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/>
          </a:p>
          <a:p>
            <a:pPr>
              <a:lnSpc>
                <a:spcPct val="90000"/>
              </a:lnSpc>
            </a:pPr>
            <a:r>
              <a:rPr lang="en-US" sz="2200" b="1"/>
              <a:t>Institutional members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000"/>
              <a:t>	Australia, Belgium, China, Colombia,  Denmark, Lithuania, Norway, Poland, South Africa, USA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sz="2400" b="1"/>
          </a:p>
          <a:p>
            <a:pPr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sz="2400" b="1"/>
          </a:p>
          <a:p>
            <a:pPr lvl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endParaRPr lang="en-US" sz="2200" b="1"/>
          </a:p>
          <a:p>
            <a:pPr>
              <a:lnSpc>
                <a:spcPct val="90000"/>
              </a:lnSpc>
            </a:pPr>
            <a:r>
              <a:rPr lang="en-US" sz="2200" b="1"/>
              <a:t>Individual members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Australia, Austria, Belgium, Brazil, France, Hungary, India,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Indonesia, Italy, Japan, Moldova, New Zealand, Nigeria,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Romania, South Africa, Spain, Sweden, The Netherlands,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Turkey, Ukraine, United Kingdom, United States</a:t>
            </a:r>
            <a:r>
              <a:rPr lang="en-US" sz="2000" b="1"/>
              <a:t> </a:t>
            </a:r>
            <a:endParaRPr lang="en-US" sz="2000"/>
          </a:p>
        </p:txBody>
      </p:sp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1692275" y="2781300"/>
            <a:ext cx="5986463" cy="461963"/>
            <a:chOff x="1066" y="1842"/>
            <a:chExt cx="3771" cy="291"/>
          </a:xfrm>
        </p:grpSpPr>
        <p:pic>
          <p:nvPicPr>
            <p:cNvPr id="96273" name="Picture 17" descr="Austral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" y="1842"/>
              <a:ext cx="254" cy="28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274" name="Picture 18" descr="LogoIT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5" y="1842"/>
              <a:ext cx="240" cy="29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275" name="Picture 19" descr="LogoCTM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4" y="1842"/>
              <a:ext cx="324" cy="28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276" name="Picture 20" descr="da_eng_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9" y="1842"/>
              <a:ext cx="778" cy="28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277" name="Picture 21" descr="kaunas1_universit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3" y="1842"/>
              <a:ext cx="324" cy="28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283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0" y="1842"/>
              <a:ext cx="286" cy="28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96309" name="Group 53"/>
          <p:cNvGrpSpPr>
            <a:grpSpLocks/>
          </p:cNvGrpSpPr>
          <p:nvPr/>
        </p:nvGrpSpPr>
        <p:grpSpPr bwMode="auto">
          <a:xfrm>
            <a:off x="1187450" y="3644900"/>
            <a:ext cx="6815138" cy="461963"/>
            <a:chOff x="748" y="2296"/>
            <a:chExt cx="4293" cy="291"/>
          </a:xfrm>
        </p:grpSpPr>
        <p:pic>
          <p:nvPicPr>
            <p:cNvPr id="96301" name="Picture 45" descr="nst_lg_e_5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" y="2296"/>
              <a:ext cx="1070" cy="28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302" name="Picture 46" descr="ACK_lg_60x10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2296"/>
              <a:ext cx="564" cy="29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303" name="Picture 47" descr="South Afric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9" y="2296"/>
              <a:ext cx="240" cy="290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304" name="Picture 48" descr="meditac-caduceus-patch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43" y="2296"/>
              <a:ext cx="263" cy="28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305" name="Picture 49" descr="mulogoc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5" y="2296"/>
              <a:ext cx="256" cy="280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6307" name="Picture 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42" y="2296"/>
              <a:ext cx="757" cy="27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FB2A-5943-4058-A532-A156A2261715}" type="slidenum">
              <a:rPr lang="bg-BG" altLang="en-US"/>
              <a:pPr/>
              <a:t>26</a:t>
            </a:fld>
            <a:endParaRPr lang="bg-BG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43800" cy="563563"/>
          </a:xfrm>
        </p:spPr>
        <p:txBody>
          <a:bodyPr/>
          <a:lstStyle/>
          <a:p>
            <a:pPr algn="ctr"/>
            <a:r>
              <a:rPr lang="en-US" sz="3600"/>
              <a:t>ISfTeH Networking</a:t>
            </a:r>
            <a:endParaRPr lang="bg-BG" sz="36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7879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</a:t>
            </a:r>
            <a:r>
              <a:rPr lang="bg-BG" sz="1400" b="1"/>
              <a:t>Participation in major International Events</a:t>
            </a:r>
            <a:br>
              <a:rPr lang="bg-BG" sz="1400" b="1"/>
            </a:br>
            <a:r>
              <a:rPr lang="bg-BG" sz="1300"/>
              <a:t/>
            </a:r>
            <a:br>
              <a:rPr lang="bg-BG" sz="1300"/>
            </a:br>
            <a:r>
              <a:rPr lang="bg-BG" sz="1300" b="1"/>
              <a:t>2005</a:t>
            </a:r>
            <a:r>
              <a:rPr lang="en-US" sz="1300"/>
              <a:t>	</a:t>
            </a:r>
            <a:r>
              <a:rPr lang="bg-BG" sz="1300"/>
              <a:t>ASEM – London</a:t>
            </a:r>
            <a:r>
              <a:rPr lang="en-US" sz="13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International Telemedicine Conference – Bangalore</a:t>
            </a:r>
            <a:r>
              <a:rPr lang="en-US" sz="13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MED-e-TEL 2005 – Luxembourg</a:t>
            </a:r>
            <a:r>
              <a:rPr lang="en-US" sz="13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5th SFT 2005 – Brisbane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10th ISfTeH International Conference - Sao Paulo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TeleMed &amp; eHealth 2005 - London</a:t>
            </a:r>
            <a:br>
              <a:rPr lang="bg-BG" sz="1300"/>
            </a:b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1300"/>
              <a:t>            </a:t>
            </a:r>
            <a:br>
              <a:rPr lang="bg-BG" sz="1300"/>
            </a:b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</a:t>
            </a:r>
            <a:r>
              <a:rPr lang="bg-BG" sz="1300" b="1"/>
              <a:t>2006</a:t>
            </a:r>
            <a:r>
              <a:rPr lang="en-US" sz="1300" b="1"/>
              <a:t>	</a:t>
            </a:r>
            <a:r>
              <a:rPr lang="bg-BG" sz="1300"/>
              <a:t>MED-e-TEL 2006 – Luxembourg</a:t>
            </a:r>
            <a:r>
              <a:rPr lang="en-US" sz="13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eHealth 2006 – Malaga</a:t>
            </a:r>
            <a:r>
              <a:rPr lang="en-US" sz="13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Telehealth 2006 – Banff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2</a:t>
            </a:r>
            <a:r>
              <a:rPr lang="en-US" sz="1300" baseline="30000"/>
              <a:t>nd</a:t>
            </a:r>
            <a:r>
              <a:rPr lang="en-US" sz="1300"/>
              <a:t> National Conference of the TSI</a:t>
            </a:r>
            <a:r>
              <a:rPr lang="bg-BG" sz="1300"/>
              <a:t> - New Delhi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6th SFT 2006 – Brisbane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NCeHT 2006 – Helsinki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TeleMed &amp; eHealth 2006 – London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11th ISfTeH International Conference - Cape Town</a:t>
            </a:r>
            <a:r>
              <a:rPr lang="en-US" sz="1300"/>
              <a:t>, </a:t>
            </a:r>
            <a:r>
              <a:rPr lang="bg-BG" sz="1300"/>
              <a:t>(26-29/11/2006)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Global Health Care Expansion Congress – Dubai, (4-5/12/2006)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1300"/>
              <a:t>           </a:t>
            </a:r>
            <a:endParaRPr lang="en-US" sz="13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/>
              <a:t>		</a:t>
            </a:r>
            <a:r>
              <a:rPr lang="bg-BG" sz="1300"/>
              <a:t>... + others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476375" y="2852738"/>
            <a:ext cx="4691063" cy="374650"/>
            <a:chOff x="975" y="1570"/>
            <a:chExt cx="2955" cy="236"/>
          </a:xfrm>
        </p:grpSpPr>
        <p:pic>
          <p:nvPicPr>
            <p:cNvPr id="26629" name="Picture 5" descr="ASE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1593"/>
              <a:ext cx="476" cy="210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0" name="Picture 6" descr="intelemedindia2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1570"/>
              <a:ext cx="197" cy="23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1" name="Picture 7" descr="Med-e-Tel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1593"/>
              <a:ext cx="546" cy="20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2" name="Picture 8" descr="r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5" y="1593"/>
              <a:ext cx="442" cy="20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3" name="Picture 9" descr="cbtms_l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2" y="1570"/>
              <a:ext cx="462" cy="22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4" name="Picture 10" descr="Lond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42" y="1570"/>
              <a:ext cx="188" cy="22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1476375" y="5300663"/>
            <a:ext cx="6600825" cy="360362"/>
            <a:chOff x="884" y="3475"/>
            <a:chExt cx="4158" cy="227"/>
          </a:xfrm>
        </p:grpSpPr>
        <p:pic>
          <p:nvPicPr>
            <p:cNvPr id="26636" name="Picture 12" descr="IAST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1" y="3475"/>
              <a:ext cx="295" cy="22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7" name="Picture 13" descr="uq_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4" y="3475"/>
              <a:ext cx="689" cy="22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8" name="Picture 14" descr="ncehtlogo200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60" y="3475"/>
              <a:ext cx="397" cy="22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39" name="Picture 15" descr="rs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59" y="3475"/>
              <a:ext cx="188" cy="22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40" name="Picture 16" descr="1_15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77" y="3475"/>
              <a:ext cx="222" cy="21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41" name="Picture 17" descr="e-Health and Health Policies: Sinergies for Better Health in a Europe of Regions - Malag Spain, 10-12 May 2006  - (link to home)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64" y="3475"/>
              <a:ext cx="367" cy="22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42" name="Picture 18" descr="Med-e-Tel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" y="3498"/>
              <a:ext cx="546" cy="20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43" name="Picture 19" descr="india0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72" y="3475"/>
              <a:ext cx="141" cy="20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6644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40" y="3475"/>
              <a:ext cx="302" cy="21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01E2-EBB3-4F1F-AEC8-EAC44A5E379B}" type="slidenum">
              <a:rPr lang="bg-BG" altLang="en-US"/>
              <a:pPr/>
              <a:t>27</a:t>
            </a:fld>
            <a:endParaRPr lang="bg-BG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8500"/>
          </a:xfrm>
        </p:spPr>
        <p:txBody>
          <a:bodyPr/>
          <a:lstStyle/>
          <a:p>
            <a:pPr algn="ctr"/>
            <a:r>
              <a:rPr lang="en-US" sz="3600"/>
              <a:t>ISfTeH Networking</a:t>
            </a:r>
            <a:endParaRPr lang="bg-BG" sz="36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388350" cy="464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"/>
              <a:t>	</a:t>
            </a:r>
            <a:r>
              <a:rPr lang="bg-BG" sz="1700" b="1"/>
              <a:t>Supporting events organized by its members</a:t>
            </a:r>
            <a:br>
              <a:rPr lang="bg-BG" sz="1700" b="1"/>
            </a:b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</a:t>
            </a:r>
            <a:r>
              <a:rPr lang="bg-BG" sz="1400" b="1"/>
              <a:t>2005</a:t>
            </a:r>
            <a:r>
              <a:rPr lang="en-US" sz="1400" b="1"/>
              <a:t>	</a:t>
            </a:r>
            <a:r>
              <a:rPr lang="bg-BG" sz="1400"/>
              <a:t>Telemed 2005 - Berlin (Germany)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</a:t>
            </a:r>
            <a:r>
              <a:rPr lang="bg-BG" sz="1400"/>
              <a:t>10th Finnish National Conference - Lappeenranta (Finland)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</a:t>
            </a:r>
            <a:r>
              <a:rPr lang="bg-BG" sz="1400"/>
              <a:t>Information &amp; Telemedical Technologies - Moscow (Russia)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</a:t>
            </a:r>
            <a:r>
              <a:rPr lang="bg-BG" sz="1400"/>
              <a:t>eHealth &amp; eEducation - Sarajevo (Bosnia &amp; Herzegovina</a:t>
            </a:r>
            <a:r>
              <a:rPr lang="bg-BG" sz="1200"/>
              <a:t>)</a:t>
            </a:r>
            <a:br>
              <a:rPr lang="bg-BG" sz="1200"/>
            </a:br>
            <a:r>
              <a:rPr lang="bg-BG" sz="1200"/>
              <a:t/>
            </a:r>
            <a:br>
              <a:rPr lang="bg-BG" sz="1200"/>
            </a:b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1200"/>
              <a:t/>
            </a:r>
            <a:br>
              <a:rPr lang="bg-BG" sz="1200"/>
            </a:b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</a:t>
            </a:r>
            <a:r>
              <a:rPr lang="bg-BG" sz="1400" b="1"/>
              <a:t>2006</a:t>
            </a:r>
            <a:r>
              <a:rPr lang="en-US" sz="1400" b="1"/>
              <a:t>	</a:t>
            </a:r>
            <a:r>
              <a:rPr lang="bg-BG" sz="1400"/>
              <a:t>eHealth - Pune (India)</a:t>
            </a:r>
            <a:br>
              <a:rPr lang="bg-BG" sz="1400"/>
            </a:br>
            <a:r>
              <a:rPr lang="bg-BG" sz="1400"/>
              <a:t>       </a:t>
            </a:r>
            <a:r>
              <a:rPr lang="en-US" sz="1400"/>
              <a:t>	</a:t>
            </a:r>
            <a:r>
              <a:rPr lang="bg-BG" sz="1400"/>
              <a:t>International Conference &amp; Schoool - Donetsk (Ukraine)</a:t>
            </a:r>
            <a:br>
              <a:rPr lang="bg-BG" sz="1400"/>
            </a:br>
            <a:r>
              <a:rPr lang="bg-BG" sz="1400"/>
              <a:t>         </a:t>
            </a:r>
            <a:r>
              <a:rPr lang="en-US" sz="1400"/>
              <a:t>	</a:t>
            </a:r>
            <a:r>
              <a:rPr lang="bg-BG" sz="1400"/>
              <a:t>@Health - Caracas (Venezuela)</a:t>
            </a:r>
            <a:br>
              <a:rPr lang="bg-BG" sz="1400"/>
            </a:br>
            <a:r>
              <a:rPr lang="bg-BG" sz="1400"/>
              <a:t>          </a:t>
            </a:r>
            <a:r>
              <a:rPr lang="en-US" sz="1400"/>
              <a:t>	</a:t>
            </a:r>
            <a:r>
              <a:rPr lang="bg-BG" sz="1400"/>
              <a:t>3rd Croatian &amp; International Congress - Hvar (Croatia)</a:t>
            </a:r>
            <a:r>
              <a:rPr lang="en-US" sz="1400"/>
              <a:t> </a:t>
            </a:r>
            <a:r>
              <a:rPr lang="bg-BG" sz="1400"/>
              <a:t/>
            </a:r>
            <a:br>
              <a:rPr lang="bg-BG" sz="1400"/>
            </a:br>
            <a:r>
              <a:rPr lang="bg-BG" sz="1400"/>
              <a:t>         </a:t>
            </a:r>
            <a:r>
              <a:rPr lang="en-US" sz="1400"/>
              <a:t>	</a:t>
            </a:r>
            <a:r>
              <a:rPr lang="bg-BG" sz="1400"/>
              <a:t>TTeC 2006 - Tromsö (Norway)</a:t>
            </a:r>
            <a:r>
              <a:rPr lang="en-US" sz="1400"/>
              <a:t> </a:t>
            </a:r>
            <a:r>
              <a:rPr lang="bg-BG" sz="1400"/>
              <a:t/>
            </a:r>
            <a:br>
              <a:rPr lang="bg-BG" sz="1400"/>
            </a:br>
            <a:r>
              <a:rPr lang="bg-BG" sz="1400"/>
              <a:t>         </a:t>
            </a:r>
            <a:r>
              <a:rPr lang="en-US" sz="1400"/>
              <a:t>	</a:t>
            </a:r>
            <a:r>
              <a:rPr lang="bg-BG" sz="1400"/>
              <a:t>PACTe - Abuja (Nigeria)</a:t>
            </a:r>
            <a:br>
              <a:rPr lang="bg-BG" sz="1400"/>
            </a:br>
            <a:r>
              <a:rPr lang="bg-BG" sz="1400"/>
              <a:t>         </a:t>
            </a:r>
            <a:r>
              <a:rPr lang="en-US" sz="1400"/>
              <a:t>	Telemedycyna Kongres – Warsaw (Poland)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</a:t>
            </a:r>
            <a:r>
              <a:rPr lang="bg-BG" sz="1400"/>
              <a:t>CTMC 2006 - Cartagena (Colombia)         </a:t>
            </a:r>
            <a:r>
              <a:rPr lang="en-US" sz="14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</a:t>
            </a:r>
            <a:r>
              <a:rPr lang="bg-BG" sz="1400"/>
              <a:t>Medicine TELE Dermatology - Graz (Austria)</a:t>
            </a:r>
            <a:r>
              <a:rPr lang="en-US" sz="1400"/>
              <a:t> 				 </a:t>
            </a:r>
            <a:r>
              <a:rPr lang="bg-BG" sz="1400"/>
              <a:t>            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	</a:t>
            </a:r>
            <a:r>
              <a:rPr lang="bg-BG" sz="1400"/>
              <a:t>... + others</a:t>
            </a:r>
            <a:r>
              <a:rPr lang="bg-BG" sz="1200"/>
              <a:t/>
            </a:r>
            <a:br>
              <a:rPr lang="bg-BG" sz="1200"/>
            </a:br>
            <a:r>
              <a:rPr lang="bg-BG" sz="800"/>
              <a:t/>
            </a:r>
            <a:br>
              <a:rPr lang="bg-BG" sz="800"/>
            </a:br>
            <a:r>
              <a:rPr lang="bg-BG" sz="700"/>
              <a:t>            </a:t>
            </a:r>
            <a:r>
              <a:rPr lang="bg-BG" sz="300"/>
              <a:t/>
            </a:r>
            <a:br>
              <a:rPr lang="bg-BG" sz="300"/>
            </a:br>
            <a:endParaRPr lang="bg-BG" sz="300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47813" y="2781300"/>
            <a:ext cx="2581275" cy="377825"/>
            <a:chOff x="3379" y="1230"/>
            <a:chExt cx="1626" cy="238"/>
          </a:xfrm>
        </p:grpSpPr>
        <p:pic>
          <p:nvPicPr>
            <p:cNvPr id="27653" name="Picture 5" descr="dg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230"/>
              <a:ext cx="277" cy="21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54" name="Picture 6" descr="Finnish_Society_of_Telemedici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1253"/>
              <a:ext cx="324" cy="20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55" name="Picture 7" descr="mosc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4" y="1253"/>
              <a:ext cx="215" cy="21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56" name="Picture 8" descr="bos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2" y="1230"/>
              <a:ext cx="243" cy="23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1476375" y="5157788"/>
            <a:ext cx="6586538" cy="377825"/>
            <a:chOff x="930" y="3113"/>
            <a:chExt cx="4149" cy="238"/>
          </a:xfrm>
        </p:grpSpPr>
        <p:pic>
          <p:nvPicPr>
            <p:cNvPr id="27659" name="Picture 11" descr="Indian-eHealt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0" y="3113"/>
              <a:ext cx="680" cy="238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0" name="Picture 12" descr="Logo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23" y="3136"/>
              <a:ext cx="263" cy="20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1" name="Picture 13" descr="logoHealth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2" y="3113"/>
              <a:ext cx="306" cy="23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2" name="Picture 14" descr="hva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85" y="3113"/>
              <a:ext cx="256" cy="22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3" name="Picture 15" descr="nst_lg_e_5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71" y="3135"/>
              <a:ext cx="748" cy="19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4" name="Picture 16" descr="pacte_new_15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55" y="3113"/>
              <a:ext cx="159" cy="22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5" name="Picture 17" descr="CTMC_logo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90" y="3113"/>
              <a:ext cx="286" cy="22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6" name="Picture 18" descr="cong200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98" y="3113"/>
              <a:ext cx="181" cy="21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27667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27" y="3113"/>
              <a:ext cx="229" cy="22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B0E-EA62-40ED-B815-22B915E54B79}" type="slidenum">
              <a:rPr lang="bg-BG" altLang="en-US"/>
              <a:pPr/>
              <a:t>28</a:t>
            </a:fld>
            <a:endParaRPr lang="bg-BG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543800" cy="792163"/>
          </a:xfrm>
        </p:spPr>
        <p:txBody>
          <a:bodyPr/>
          <a:lstStyle/>
          <a:p>
            <a:pPr algn="ctr"/>
            <a:r>
              <a:rPr lang="en-US" sz="3600"/>
              <a:t>Coming up in 2007</a:t>
            </a:r>
            <a:endParaRPr lang="bg-BG" sz="36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80400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ISfTeH-supported events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600"/>
              <a:t>ICDS 2007 - TELEMED 2007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600"/>
              <a:t>	Guadeloupe, French Caribbean (05.01. - 07.01.2007)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en-US" sz="1600"/>
              <a:t>NICTe 2007 - Enugu, Nigeria (07.03. - 09.03.2007)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bg-BG" sz="1600"/>
              <a:t>3rd International Conference</a:t>
            </a:r>
            <a:r>
              <a:rPr lang="en-US" sz="1600"/>
              <a:t> “Telemedicine – Experience@Prospects”</a:t>
            </a:r>
            <a:r>
              <a:rPr lang="bg-BG" sz="1600"/>
              <a:t/>
            </a:r>
            <a:br>
              <a:rPr lang="bg-BG" sz="1600"/>
            </a:br>
            <a:r>
              <a:rPr lang="bg-BG" sz="1600"/>
              <a:t>Donetsk, Ukraine</a:t>
            </a:r>
            <a:r>
              <a:rPr lang="en-US" sz="1600"/>
              <a:t> (27.03. - 29.03.2007)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en-US" sz="1600"/>
              <a:t>Med-e-Tel 2007 – Luxembourg, G.D. of Luxembourg (18.04 - 20.04.2007)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bg-BG" sz="1600"/>
              <a:t>Cross-border eHealth in the Baltic Sea Region - Healthcare delivery for the patients of today and tomorrow</a:t>
            </a:r>
            <a:r>
              <a:rPr lang="en-US" sz="1600"/>
              <a:t> - </a:t>
            </a:r>
            <a:r>
              <a:rPr lang="bg-BG" sz="1600"/>
              <a:t>Stockholm, Sweden</a:t>
            </a:r>
            <a:r>
              <a:rPr lang="en-US" sz="1600"/>
              <a:t> (21.05. - 22.05.2007)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bg-BG" sz="1600"/>
              <a:t>Telehealth 2007</a:t>
            </a:r>
            <a:r>
              <a:rPr lang="en-US" sz="1600"/>
              <a:t>, </a:t>
            </a:r>
            <a:r>
              <a:rPr lang="bg-BG" sz="1600"/>
              <a:t>The Third IASTED International Conference on Telehealth</a:t>
            </a:r>
            <a:r>
              <a:rPr lang="en-US" sz="1600"/>
              <a:t> - </a:t>
            </a:r>
            <a:r>
              <a:rPr lang="bg-BG" sz="1600"/>
              <a:t>Montreal, Quebec, Canada</a:t>
            </a:r>
            <a:r>
              <a:rPr lang="en-US" sz="1600"/>
              <a:t> (30.05 - 01.06.2007)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bg-BG" sz="1600"/>
              <a:t>TTeC 07</a:t>
            </a:r>
            <a:r>
              <a:rPr lang="en-US" sz="1600"/>
              <a:t> – </a:t>
            </a:r>
            <a:r>
              <a:rPr lang="bg-BG" sz="1600"/>
              <a:t>Tromsø</a:t>
            </a:r>
            <a:r>
              <a:rPr lang="en-US" sz="1600"/>
              <a:t>, </a:t>
            </a:r>
            <a:r>
              <a:rPr lang="bg-BG" sz="1600"/>
              <a:t>Norway </a:t>
            </a:r>
            <a:r>
              <a:rPr lang="en-US" sz="1600"/>
              <a:t>(11.06. - 13.06.2007)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bg-BG" sz="1600"/>
              <a:t>Telemedicine Society of India</a:t>
            </a:r>
            <a:r>
              <a:rPr lang="en-US" sz="1600"/>
              <a:t>, </a:t>
            </a:r>
            <a:r>
              <a:rPr lang="bg-BG" sz="1600"/>
              <a:t>3rd National Conference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600"/>
              <a:t>	</a:t>
            </a:r>
            <a:r>
              <a:rPr lang="bg-BG" sz="1600"/>
              <a:t>Chennai</a:t>
            </a:r>
            <a:r>
              <a:rPr lang="en-US" sz="1600"/>
              <a:t>, </a:t>
            </a:r>
            <a:r>
              <a:rPr lang="bg-BG" sz="1600"/>
              <a:t>India</a:t>
            </a:r>
            <a:r>
              <a:rPr lang="en-US" sz="1600"/>
              <a:t> (2-4.11.2007)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en-US" sz="1600"/>
              <a:t>and others to come </a:t>
            </a:r>
          </a:p>
        </p:txBody>
      </p:sp>
      <p:grpSp>
        <p:nvGrpSpPr>
          <p:cNvPr id="106532" name="Group 36"/>
          <p:cNvGrpSpPr>
            <a:grpSpLocks/>
          </p:cNvGrpSpPr>
          <p:nvPr/>
        </p:nvGrpSpPr>
        <p:grpSpPr bwMode="auto">
          <a:xfrm>
            <a:off x="1116013" y="5589588"/>
            <a:ext cx="6953250" cy="407987"/>
            <a:chOff x="657" y="3429"/>
            <a:chExt cx="4380" cy="257"/>
          </a:xfrm>
        </p:grpSpPr>
        <p:pic>
          <p:nvPicPr>
            <p:cNvPr id="106533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3430"/>
              <a:ext cx="263" cy="25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0653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2" y="3430"/>
              <a:ext cx="283" cy="25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06535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6" y="3430"/>
              <a:ext cx="322" cy="25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06536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61" y="3430"/>
              <a:ext cx="358" cy="24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06537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6" y="3430"/>
              <a:ext cx="322" cy="24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06538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5" y="3430"/>
              <a:ext cx="340" cy="24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106539" name="Picture 43" descr="logo_bi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90" y="3429"/>
              <a:ext cx="589" cy="23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06540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5" y="3430"/>
              <a:ext cx="252" cy="24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BEB6-18AD-44BF-BAF6-506B162C4271}" type="slidenum">
              <a:rPr lang="bg-BG" altLang="en-US"/>
              <a:pPr/>
              <a:t>29</a:t>
            </a:fld>
            <a:endParaRPr lang="bg-BG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543800" cy="698500"/>
          </a:xfrm>
        </p:spPr>
        <p:txBody>
          <a:bodyPr/>
          <a:lstStyle/>
          <a:p>
            <a:pPr algn="ctr"/>
            <a:r>
              <a:rPr lang="en-US" sz="3600"/>
              <a:t>ISfTeH International Conferences</a:t>
            </a:r>
            <a:endParaRPr lang="bg-BG" sz="36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268413"/>
            <a:ext cx="795655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b="1"/>
              <a:t>Eleven </a:t>
            </a:r>
            <a:r>
              <a:rPr lang="bg-BG" sz="2100" b="1"/>
              <a:t>International Conferences since 1993</a:t>
            </a:r>
            <a:endParaRPr lang="en-US" sz="2100" b="1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1993   Tromsö</a:t>
            </a:r>
            <a:r>
              <a:rPr lang="en-US" sz="1700"/>
              <a:t>, </a:t>
            </a:r>
            <a:r>
              <a:rPr lang="bg-BG" sz="1700"/>
              <a:t>Norway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1995   Rochester</a:t>
            </a:r>
            <a:r>
              <a:rPr lang="en-US" sz="1700"/>
              <a:t>, </a:t>
            </a:r>
            <a:r>
              <a:rPr lang="bg-BG" sz="1700"/>
              <a:t>U.S.A.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1997   Kobe</a:t>
            </a:r>
            <a:r>
              <a:rPr lang="en-US" sz="1700"/>
              <a:t>, </a:t>
            </a:r>
            <a:r>
              <a:rPr lang="bg-BG" sz="1700"/>
              <a:t>Japan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1999   Jerusalem</a:t>
            </a:r>
            <a:r>
              <a:rPr lang="en-US" sz="1700"/>
              <a:t>, </a:t>
            </a:r>
            <a:r>
              <a:rPr lang="bg-BG" sz="1700"/>
              <a:t>Isra</a:t>
            </a:r>
            <a:r>
              <a:rPr lang="en-US" sz="1700"/>
              <a:t>e</a:t>
            </a:r>
            <a:r>
              <a:rPr lang="bg-BG" sz="1700"/>
              <a:t>l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2000   Montreal</a:t>
            </a:r>
            <a:r>
              <a:rPr lang="en-US" sz="1700"/>
              <a:t>, </a:t>
            </a:r>
            <a:r>
              <a:rPr lang="bg-BG" sz="1700"/>
              <a:t>Canada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2001   Uppsala</a:t>
            </a:r>
            <a:r>
              <a:rPr lang="en-US" sz="1700"/>
              <a:t>, </a:t>
            </a:r>
            <a:r>
              <a:rPr lang="bg-BG" sz="1700"/>
              <a:t>Sweden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2002   Regensburg</a:t>
            </a:r>
            <a:r>
              <a:rPr lang="en-US" sz="1700"/>
              <a:t>, </a:t>
            </a:r>
            <a:r>
              <a:rPr lang="bg-BG" sz="1700"/>
              <a:t>Germany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2003   Tromsö</a:t>
            </a:r>
            <a:r>
              <a:rPr lang="en-US" sz="1700"/>
              <a:t>, </a:t>
            </a:r>
            <a:r>
              <a:rPr lang="bg-BG" sz="1700"/>
              <a:t>Norway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2004   Brisbane</a:t>
            </a:r>
            <a:r>
              <a:rPr lang="en-US" sz="1700"/>
              <a:t>, </a:t>
            </a:r>
            <a:r>
              <a:rPr lang="bg-BG" sz="1700"/>
              <a:t>Australia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bg-BG" sz="1700"/>
              <a:t>2005   Sao Paulo</a:t>
            </a:r>
            <a:r>
              <a:rPr lang="en-US" sz="1700"/>
              <a:t>, </a:t>
            </a:r>
            <a:r>
              <a:rPr lang="bg-BG" sz="1700"/>
              <a:t>Brazil</a:t>
            </a:r>
            <a:endParaRPr lang="en-US" sz="170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1700"/>
              <a:t>2006   Cape Town, South Africa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00"/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bg-BG" sz="1800"/>
              <a:t> </a:t>
            </a:r>
            <a:r>
              <a:rPr lang="en-US" sz="2000" b="1"/>
              <a:t>Next ISfTeH International Conference (12</a:t>
            </a:r>
            <a:r>
              <a:rPr lang="en-US" sz="2000" b="1" baseline="30000"/>
              <a:t>th</a:t>
            </a:r>
            <a:r>
              <a:rPr lang="en-US" sz="2000" b="1"/>
              <a:t>)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1600"/>
              <a:t>2007   Chennai, India (2-4.11)	</a:t>
            </a:r>
            <a:endParaRPr lang="en-US" sz="1600" b="1"/>
          </a:p>
          <a:p>
            <a:pPr>
              <a:lnSpc>
                <a:spcPct val="80000"/>
              </a:lnSpc>
            </a:pPr>
            <a:r>
              <a:rPr lang="en-US" sz="1800" b="1"/>
              <a:t> </a:t>
            </a:r>
            <a:r>
              <a:rPr lang="bg-BG" sz="2000" b="1"/>
              <a:t>Advanced Planning (subject to confirmation)</a:t>
            </a:r>
            <a:endParaRPr lang="en-US" sz="20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bg-BG" sz="1600"/>
              <a:t>2008   Canada</a:t>
            </a:r>
          </a:p>
        </p:txBody>
      </p:sp>
      <p:pic>
        <p:nvPicPr>
          <p:cNvPr id="28676" name="Picture 4" descr="capet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357563"/>
            <a:ext cx="1547812" cy="10382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7" name="Picture 5" descr="1_1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860800"/>
            <a:ext cx="504825" cy="4984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4724400"/>
            <a:ext cx="503238" cy="4857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724400"/>
            <a:ext cx="447675" cy="455613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33D9-2F07-4FEC-89E2-755B56203634}" type="slidenum">
              <a:rPr lang="bg-BG" altLang="en-US"/>
              <a:pPr/>
              <a:t>3</a:t>
            </a:fld>
            <a:endParaRPr lang="bg-BG" altLang="en-US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>
          <a:xfrm>
            <a:off x="1192213" y="269875"/>
            <a:ext cx="6634162" cy="569913"/>
          </a:xfrm>
          <a:noFill/>
          <a:ln/>
        </p:spPr>
        <p:txBody>
          <a:bodyPr anchor="ctr"/>
          <a:lstStyle/>
          <a:p>
            <a:pPr algn="ctr"/>
            <a:r>
              <a:rPr lang="en-US" sz="3000"/>
              <a:t>The Global Challenge</a:t>
            </a:r>
            <a:endParaRPr lang="bg-BG" sz="300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900113" y="1052513"/>
            <a:ext cx="6911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To make all the different players to coordinate their skills and efforts to achieve an optimal development within the health environment using modern communication systems</a:t>
            </a:r>
          </a:p>
        </p:txBody>
      </p:sp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611188" y="2133600"/>
            <a:ext cx="7777162" cy="3898900"/>
            <a:chOff x="295" y="1389"/>
            <a:chExt cx="5035" cy="2492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793" y="2523"/>
              <a:ext cx="4177" cy="951"/>
            </a:xfrm>
            <a:custGeom>
              <a:avLst/>
              <a:gdLst>
                <a:gd name="G0" fmla="+- 6271 0 0"/>
                <a:gd name="G1" fmla="+- 21600 0 6271"/>
                <a:gd name="G2" fmla="*/ 6271 1 2"/>
                <a:gd name="G3" fmla="+- 21600 0 G2"/>
                <a:gd name="G4" fmla="+/ 6271 21600 2"/>
                <a:gd name="G5" fmla="+/ G1 0 2"/>
                <a:gd name="G6" fmla="*/ 21600 21600 6271"/>
                <a:gd name="G7" fmla="*/ G6 1 2"/>
                <a:gd name="G8" fmla="+- 21600 0 G7"/>
                <a:gd name="G9" fmla="*/ 21600 1 2"/>
                <a:gd name="G10" fmla="+- 6271 0 G9"/>
                <a:gd name="G11" fmla="?: G10 G8 0"/>
                <a:gd name="G12" fmla="?: G10 G7 21600"/>
                <a:gd name="T0" fmla="*/ 18464 w 21600"/>
                <a:gd name="T1" fmla="*/ 10800 h 21600"/>
                <a:gd name="T2" fmla="*/ 10800 w 21600"/>
                <a:gd name="T3" fmla="*/ 21600 h 21600"/>
                <a:gd name="T4" fmla="*/ 3136 w 21600"/>
                <a:gd name="T5" fmla="*/ 10800 h 21600"/>
                <a:gd name="T6" fmla="*/ 10800 w 21600"/>
                <a:gd name="T7" fmla="*/ 0 h 21600"/>
                <a:gd name="T8" fmla="*/ 4936 w 21600"/>
                <a:gd name="T9" fmla="*/ 4936 h 21600"/>
                <a:gd name="T10" fmla="*/ 16664 w 21600"/>
                <a:gd name="T11" fmla="*/ 166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271" y="21600"/>
                  </a:lnTo>
                  <a:lnTo>
                    <a:pt x="153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38100" cmpd="dbl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713" y="2027"/>
              <a:ext cx="1001" cy="277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800000"/>
                  </a:solidFill>
                  <a:latin typeface="Tahoma" pitchFamily="34" charset="0"/>
                </a:rPr>
                <a:t>Medical Devices &amp; Pharma</a:t>
              </a: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882" y="2027"/>
              <a:ext cx="1003" cy="2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800000"/>
                  </a:solidFill>
                  <a:latin typeface="Tahoma" pitchFamily="34" charset="0"/>
                </a:rPr>
                <a:t>Telecommuni-cation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053" y="2027"/>
              <a:ext cx="1126" cy="2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800000"/>
                  </a:solidFill>
                  <a:latin typeface="Tahoma" pitchFamily="34" charset="0"/>
                </a:rPr>
                <a:t>IT</a:t>
              </a:r>
              <a:endPara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4390" y="2027"/>
              <a:ext cx="667" cy="2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ts val="900"/>
                </a:spcAft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Services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554" y="1733"/>
              <a:ext cx="1002" cy="1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ts val="900"/>
                </a:spcAft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Policy making 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298" y="1696"/>
              <a:ext cx="1003" cy="1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ts val="900"/>
                </a:spcAft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Science</a:t>
              </a:r>
            </a:p>
          </p:txBody>
        </p:sp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984" y="1389"/>
              <a:ext cx="3927" cy="184"/>
            </a:xfrm>
            <a:prstGeom prst="leftRightArrow">
              <a:avLst>
                <a:gd name="adj1" fmla="val 50000"/>
                <a:gd name="adj2" fmla="val 426848"/>
              </a:avLst>
            </a:prstGeom>
            <a:solidFill>
              <a:srgbClr val="FFFFCC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2336" y="2840"/>
              <a:ext cx="1224" cy="239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800000"/>
                  </a:solidFill>
                  <a:latin typeface="Tahoma" pitchFamily="34" charset="0"/>
                </a:rPr>
                <a:t>Beneficiaries</a:t>
              </a:r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295" y="1806"/>
              <a:ext cx="418" cy="516"/>
            </a:xfrm>
            <a:prstGeom prst="curvedRightArrow">
              <a:avLst>
                <a:gd name="adj1" fmla="val 11259"/>
                <a:gd name="adj2" fmla="val 49378"/>
                <a:gd name="adj3" fmla="val 33333"/>
              </a:avLst>
            </a:prstGeom>
            <a:solidFill>
              <a:srgbClr val="FFFFCC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018" y="3339"/>
              <a:ext cx="1768" cy="542"/>
            </a:xfrm>
            <a:prstGeom prst="rect">
              <a:avLst/>
            </a:prstGeom>
            <a:solidFill>
              <a:srgbClr val="FFFFCC"/>
            </a:solidFill>
            <a:ln w="57150" cmpd="thinThick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Healthcare World 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The Patient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The Citizen</a:t>
              </a:r>
              <a:r>
                <a:rPr lang="en-US" sz="1600" b="1">
                  <a:solidFill>
                    <a:srgbClr val="000099"/>
                  </a:solidFill>
                  <a:latin typeface="Tahoma" pitchFamily="34" charset="0"/>
                </a:rPr>
                <a:t> </a:t>
              </a:r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5057" y="1844"/>
              <a:ext cx="273" cy="442"/>
            </a:xfrm>
            <a:prstGeom prst="curvedLeftArrow">
              <a:avLst>
                <a:gd name="adj1" fmla="val 32381"/>
                <a:gd name="adj2" fmla="val 64762"/>
                <a:gd name="adj3" fmla="val 33333"/>
              </a:avLst>
            </a:prstGeom>
            <a:solidFill>
              <a:srgbClr val="FFFFCC"/>
            </a:solidFill>
            <a:ln w="19050" cap="sq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2259" y="2304"/>
              <a:ext cx="168" cy="367"/>
            </a:xfrm>
            <a:prstGeom prst="downArrow">
              <a:avLst>
                <a:gd name="adj1" fmla="val 50000"/>
                <a:gd name="adj2" fmla="val 54613"/>
              </a:avLst>
            </a:prstGeom>
            <a:solidFill>
              <a:srgbClr val="FFFFCC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512" y="2304"/>
              <a:ext cx="167" cy="404"/>
            </a:xfrm>
            <a:prstGeom prst="downArrow">
              <a:avLst>
                <a:gd name="adj1" fmla="val 50000"/>
                <a:gd name="adj2" fmla="val 60479"/>
              </a:avLst>
            </a:prstGeom>
            <a:solidFill>
              <a:srgbClr val="FFFFCC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4578" y="2304"/>
              <a:ext cx="167" cy="367"/>
            </a:xfrm>
            <a:prstGeom prst="downArrow">
              <a:avLst>
                <a:gd name="adj1" fmla="val 50000"/>
                <a:gd name="adj2" fmla="val 54940"/>
              </a:avLst>
            </a:prstGeom>
            <a:solidFill>
              <a:srgbClr val="FFFFCC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1632" y="2101"/>
              <a:ext cx="292" cy="111"/>
            </a:xfrm>
            <a:prstGeom prst="leftRightArrow">
              <a:avLst>
                <a:gd name="adj1" fmla="val 50000"/>
                <a:gd name="adj2" fmla="val 52613"/>
              </a:avLst>
            </a:prstGeom>
            <a:solidFill>
              <a:srgbClr val="FFFFCC"/>
            </a:solidFill>
            <a:ln w="19050" cap="sq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2803" y="2101"/>
              <a:ext cx="291" cy="111"/>
            </a:xfrm>
            <a:prstGeom prst="leftRightArrow">
              <a:avLst>
                <a:gd name="adj1" fmla="val 50000"/>
                <a:gd name="adj2" fmla="val 52432"/>
              </a:avLst>
            </a:prstGeom>
            <a:solidFill>
              <a:srgbClr val="FFFFCC"/>
            </a:solidFill>
            <a:ln w="19050" cap="sq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4139" y="2139"/>
              <a:ext cx="292" cy="111"/>
            </a:xfrm>
            <a:prstGeom prst="leftRightArrow">
              <a:avLst>
                <a:gd name="adj1" fmla="val 50000"/>
                <a:gd name="adj2" fmla="val 52613"/>
              </a:avLst>
            </a:prstGeom>
            <a:solidFill>
              <a:srgbClr val="FFFFCC"/>
            </a:solidFill>
            <a:ln w="19050" cap="sq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2404" y="1818"/>
              <a:ext cx="1086" cy="111"/>
            </a:xfrm>
            <a:prstGeom prst="leftRightArrow">
              <a:avLst>
                <a:gd name="adj1" fmla="val 50000"/>
                <a:gd name="adj2" fmla="val 195676"/>
              </a:avLst>
            </a:prstGeom>
            <a:solidFill>
              <a:srgbClr val="FFFFCC"/>
            </a:solidFill>
            <a:ln w="19050" cap="sq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360" y="1389"/>
              <a:ext cx="1212" cy="19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Coordination</a:t>
              </a:r>
              <a:r>
                <a:rPr lang="en-US" sz="1400" b="1">
                  <a:solidFill>
                    <a:srgbClr val="000099"/>
                  </a:solidFill>
                  <a:latin typeface="Tahoma" pitchFamily="34" charset="0"/>
                </a:rPr>
                <a:t> </a:t>
              </a:r>
              <a:endParaRPr lang="bg-BG" sz="1400" b="1">
                <a:solidFill>
                  <a:srgbClr val="000099"/>
                </a:solidFill>
                <a:latin typeface="Tahoma" pitchFamily="34" charset="0"/>
              </a:endParaRPr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>
              <a:off x="1131" y="2304"/>
              <a:ext cx="168" cy="367"/>
            </a:xfrm>
            <a:prstGeom prst="downArrow">
              <a:avLst>
                <a:gd name="adj1" fmla="val 50000"/>
                <a:gd name="adj2" fmla="val 54613"/>
              </a:avLst>
            </a:prstGeom>
            <a:solidFill>
              <a:srgbClr val="FFFFCC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489" y="1647"/>
              <a:ext cx="934" cy="14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ts val="900"/>
                </a:spcAft>
              </a:pPr>
              <a:r>
                <a:rPr lang="en-US" sz="1400" b="1">
                  <a:solidFill>
                    <a:srgbClr val="800000"/>
                  </a:solidFill>
                  <a:latin typeface="Tahoma" pitchFamily="34" charset="0"/>
                </a:rPr>
                <a:t>Education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CC7E-7157-4678-BD9A-EC6366F3581D}" type="slidenum">
              <a:rPr lang="bg-BG" altLang="en-US"/>
              <a:pPr/>
              <a:t>30</a:t>
            </a:fld>
            <a:endParaRPr lang="bg-BG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9875"/>
            <a:ext cx="7102475" cy="779463"/>
          </a:xfrm>
        </p:spPr>
        <p:txBody>
          <a:bodyPr/>
          <a:lstStyle/>
          <a:p>
            <a:pPr algn="ctr"/>
            <a:r>
              <a:rPr lang="en-US" sz="3600"/>
              <a:t>Med-e-Tel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484313"/>
            <a:ext cx="5000625" cy="18002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FFFF00"/>
                </a:solidFill>
              </a:rPr>
              <a:t>2006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35000"/>
              </a:spcAft>
              <a:buFont typeface="Wingdings" pitchFamily="2" charset="2"/>
              <a:buNone/>
            </a:pPr>
            <a:endParaRPr lang="en-US" sz="10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/>
              <a:t>Participants from 48 countries</a:t>
            </a:r>
            <a:endParaRPr lang="bg-BG" sz="2000" b="1"/>
          </a:p>
          <a:p>
            <a:pPr>
              <a:lnSpc>
                <a:spcPct val="80000"/>
              </a:lnSpc>
            </a:pPr>
            <a:r>
              <a:rPr lang="bg-BG" sz="2000" b="1"/>
              <a:t>49 </a:t>
            </a:r>
            <a:r>
              <a:rPr lang="en-US" sz="2000" b="1"/>
              <a:t>exhibitors </a:t>
            </a:r>
            <a:r>
              <a:rPr lang="bg-BG" sz="2000" b="1"/>
              <a:t> 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&gt; 130 papers from </a:t>
            </a:r>
            <a:r>
              <a:rPr lang="bg-BG" sz="2000" b="1"/>
              <a:t>46 </a:t>
            </a:r>
            <a:r>
              <a:rPr lang="en-US" sz="2000" b="1"/>
              <a:t>countries</a:t>
            </a:r>
          </a:p>
        </p:txBody>
      </p:sp>
      <p:pic>
        <p:nvPicPr>
          <p:cNvPr id="31752" name="Picture 8" descr="worldmap-atte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500438"/>
            <a:ext cx="4140200" cy="20701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5580063" y="1412875"/>
            <a:ext cx="3311525" cy="4519613"/>
            <a:chOff x="3515" y="890"/>
            <a:chExt cx="2086" cy="2847"/>
          </a:xfrm>
        </p:grpSpPr>
        <p:pic>
          <p:nvPicPr>
            <p:cNvPr id="31748" name="Picture 4" descr="Picture 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890"/>
              <a:ext cx="1043" cy="78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31749" name="Picture 5" descr="Picture 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9" y="1434"/>
              <a:ext cx="952" cy="714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31750" name="Picture 6" descr="Picture 00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5" y="1797"/>
              <a:ext cx="1043" cy="78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31751" name="Picture 7" descr="Picture 0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5" y="2886"/>
              <a:ext cx="1134" cy="85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31753" name="Picture 9" descr="Picture 0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8" y="2568"/>
              <a:ext cx="1043" cy="78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BA13-20EB-4E0F-8FC5-4CCBA726218E}" type="slidenum">
              <a:rPr lang="bg-BG" altLang="en-US"/>
              <a:pPr/>
              <a:t>31</a:t>
            </a:fld>
            <a:endParaRPr lang="bg-BG" altLang="en-US"/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11188" y="1341438"/>
            <a:ext cx="8208962" cy="4756150"/>
            <a:chOff x="249" y="618"/>
            <a:chExt cx="5353" cy="3268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618"/>
              <a:ext cx="1496" cy="107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8" y="1162"/>
              <a:ext cx="1633" cy="116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1752"/>
              <a:ext cx="1338" cy="97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" y="2795"/>
              <a:ext cx="1451" cy="106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5" y="1752"/>
              <a:ext cx="1497" cy="1111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42" y="618"/>
              <a:ext cx="1361" cy="99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64" y="2496"/>
              <a:ext cx="1542" cy="1173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  <p:pic>
          <p:nvPicPr>
            <p:cNvPr id="338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2" y="2840"/>
              <a:ext cx="1429" cy="1046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79613" y="0"/>
            <a:ext cx="5327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Med-e-Tel</a:t>
            </a:r>
            <a:endParaRPr lang="bg-BG" sz="3600" b="1">
              <a:solidFill>
                <a:schemeClr val="tx2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50825" y="765175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Global eHealth Policies</a:t>
            </a:r>
            <a:endParaRPr lang="bg-BG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E2C-90C0-4A60-A2A9-4788629D1D4E}" type="slidenum">
              <a:rPr lang="bg-BG" altLang="en-US"/>
              <a:pPr/>
              <a:t>32</a:t>
            </a:fld>
            <a:endParaRPr lang="bg-BG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88913"/>
            <a:ext cx="6777038" cy="650875"/>
          </a:xfrm>
        </p:spPr>
        <p:txBody>
          <a:bodyPr/>
          <a:lstStyle/>
          <a:p>
            <a:pPr algn="ctr"/>
            <a:r>
              <a:rPr lang="en-US" sz="3600"/>
              <a:t>Med-e-Tel</a:t>
            </a:r>
            <a:endParaRPr lang="bg-BG" sz="3600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611188" y="1700213"/>
            <a:ext cx="3240087" cy="4286250"/>
            <a:chOff x="2993" y="799"/>
            <a:chExt cx="2767" cy="3335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" y="799"/>
              <a:ext cx="1906" cy="131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4" y="1752"/>
              <a:ext cx="1406" cy="1023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93" y="2296"/>
              <a:ext cx="1413" cy="1056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3" y="3045"/>
              <a:ext cx="1467" cy="108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23850" y="98107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eHealth in Developing Countries</a:t>
            </a:r>
            <a:endParaRPr lang="bg-BG" sz="2400" b="1">
              <a:solidFill>
                <a:srgbClr val="FFFF00"/>
              </a:solidFill>
            </a:endParaRP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4067175" y="1557338"/>
            <a:ext cx="4392613" cy="4545012"/>
            <a:chOff x="2472" y="754"/>
            <a:chExt cx="3039" cy="3089"/>
          </a:xfrm>
        </p:grpSpPr>
        <p:pic>
          <p:nvPicPr>
            <p:cNvPr id="34834" name="Picture 18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" y="754"/>
              <a:ext cx="1146" cy="887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35" name="Picture 19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" y="845"/>
              <a:ext cx="1147" cy="878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36" name="Picture 20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9" y="1751"/>
              <a:ext cx="1070" cy="795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37" name="Picture 21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2" y="1790"/>
              <a:ext cx="956" cy="743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38" name="Picture 22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72" y="2579"/>
              <a:ext cx="1070" cy="804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39" name="Picture 23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02" y="1870"/>
              <a:ext cx="1109" cy="1696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34840" name="Picture 24"/>
            <p:cNvPicPr preferRelativeResize="0"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90" y="3052"/>
              <a:ext cx="1073" cy="791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E48-522A-493A-B54A-5A77A308BC79}" type="slidenum">
              <a:rPr lang="bg-BG" altLang="en-US"/>
              <a:pPr/>
              <a:t>33</a:t>
            </a:fld>
            <a:endParaRPr lang="bg-BG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5812"/>
          </a:xfrm>
        </p:spPr>
        <p:txBody>
          <a:bodyPr/>
          <a:lstStyle/>
          <a:p>
            <a:pPr algn="ctr"/>
            <a:r>
              <a:rPr lang="en-US" sz="3600"/>
              <a:t>Med-e-Tel</a:t>
            </a:r>
            <a:endParaRPr lang="bg-BG" sz="360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741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lain" startAt="2007"/>
            </a:pPr>
            <a:r>
              <a:rPr lang="en-US" sz="2000" b="1">
                <a:solidFill>
                  <a:srgbClr val="FFFF00"/>
                </a:solidFill>
              </a:rPr>
              <a:t>     The International Educational and Networking 	Forum for eHealth, Telemedicine and Health ICT</a:t>
            </a:r>
          </a:p>
          <a:p>
            <a:pPr marL="342900" indent="-342900">
              <a:spcBef>
                <a:spcPct val="30000"/>
              </a:spcBef>
            </a:pPr>
            <a:r>
              <a:rPr lang="en-US" sz="2000" b="1">
                <a:solidFill>
                  <a:srgbClr val="FFFF00"/>
                </a:solidFill>
              </a:rPr>
              <a:t>   		</a:t>
            </a:r>
            <a:r>
              <a:rPr lang="en-US" sz="2000" b="1">
                <a:solidFill>
                  <a:srgbClr val="3399FF"/>
                </a:solidFill>
              </a:rPr>
              <a:t>18-20</a:t>
            </a:r>
            <a:r>
              <a:rPr lang="en-US" sz="2000" b="1" baseline="30000">
                <a:solidFill>
                  <a:srgbClr val="3399FF"/>
                </a:solidFill>
              </a:rPr>
              <a:t>th</a:t>
            </a:r>
            <a:r>
              <a:rPr lang="en-US" sz="2000" b="1">
                <a:solidFill>
                  <a:srgbClr val="3399FF"/>
                </a:solidFill>
              </a:rPr>
              <a:t> April 2007      </a:t>
            </a:r>
            <a:r>
              <a:rPr lang="en-US" sz="2000" b="1" u="sng">
                <a:solidFill>
                  <a:srgbClr val="FF0000"/>
                </a:solidFill>
              </a:rPr>
              <a:t>www.medetel.lu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endParaRPr lang="bg-BG" sz="2000" b="1">
              <a:solidFill>
                <a:srgbClr val="FF00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8280400" cy="9398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Special feature workshop:</a:t>
            </a:r>
          </a:p>
          <a:p>
            <a:pPr algn="ctr">
              <a:spcBef>
                <a:spcPct val="40000"/>
              </a:spcBef>
            </a:pPr>
            <a:r>
              <a:rPr lang="en-US" sz="1400" b="1"/>
              <a:t>Funding Opportunities for eHealth Programs and Projects</a:t>
            </a:r>
          </a:p>
          <a:p>
            <a:pPr algn="ctr">
              <a:spcBef>
                <a:spcPct val="40000"/>
              </a:spcBef>
            </a:pPr>
            <a:r>
              <a:rPr lang="en-US" sz="1400" b="1"/>
              <a:t>Maximizing the Potential in Developing and Emerging Countries</a:t>
            </a:r>
            <a:endParaRPr lang="bg-BG" sz="1400" b="1"/>
          </a:p>
        </p:txBody>
      </p:sp>
      <p:pic>
        <p:nvPicPr>
          <p:cNvPr id="100361" name="Picture 9" descr="logo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33375"/>
            <a:ext cx="1439862" cy="576263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87450" y="2349500"/>
            <a:ext cx="7202488" cy="2879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en-US" sz="1500"/>
              <a:t>	</a:t>
            </a:r>
            <a:r>
              <a:rPr lang="en-US" sz="1600" b="1">
                <a:solidFill>
                  <a:srgbClr val="FFFF00"/>
                </a:solidFill>
              </a:rPr>
              <a:t>Main topics:</a:t>
            </a:r>
          </a:p>
          <a:p>
            <a:pPr>
              <a:lnSpc>
                <a:spcPct val="80000"/>
              </a:lnSpc>
            </a:pPr>
            <a:r>
              <a:rPr lang="bg-BG" sz="1600"/>
              <a:t>e</a:t>
            </a:r>
            <a:r>
              <a:rPr lang="en-US" sz="1600"/>
              <a:t>H</a:t>
            </a:r>
            <a:r>
              <a:rPr lang="bg-BG" sz="1600"/>
              <a:t>ealth/telecare for independent or assisted living in the ageing society </a:t>
            </a:r>
          </a:p>
          <a:p>
            <a:pPr>
              <a:lnSpc>
                <a:spcPct val="80000"/>
              </a:lnSpc>
            </a:pPr>
            <a:r>
              <a:rPr lang="bg-BG" sz="1600"/>
              <a:t>e</a:t>
            </a:r>
            <a:r>
              <a:rPr lang="en-US" sz="1600"/>
              <a:t>H</a:t>
            </a:r>
            <a:r>
              <a:rPr lang="bg-BG" sz="1600"/>
              <a:t>ealth/telemedicine for developing countries </a:t>
            </a:r>
          </a:p>
          <a:p>
            <a:pPr>
              <a:lnSpc>
                <a:spcPct val="80000"/>
              </a:lnSpc>
            </a:pPr>
            <a:r>
              <a:rPr lang="en-US" sz="1600"/>
              <a:t>M</a:t>
            </a:r>
            <a:r>
              <a:rPr lang="bg-BG" sz="1600"/>
              <a:t>edication compliance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M</a:t>
            </a:r>
            <a:r>
              <a:rPr lang="bg-BG" sz="1600"/>
              <a:t>obile technologies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P</a:t>
            </a:r>
            <a:r>
              <a:rPr lang="bg-BG" sz="1600"/>
              <a:t>ro-active health monitoring </a:t>
            </a:r>
          </a:p>
          <a:p>
            <a:pPr>
              <a:lnSpc>
                <a:spcPct val="80000"/>
              </a:lnSpc>
            </a:pPr>
            <a:r>
              <a:rPr lang="en-US" sz="1600"/>
              <a:t>P</a:t>
            </a:r>
            <a:r>
              <a:rPr lang="bg-BG" sz="1600"/>
              <a:t>roject results and presentations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Tele-pediatrics</a:t>
            </a:r>
            <a:endParaRPr lang="bg-BG" sz="1600"/>
          </a:p>
          <a:p>
            <a:pPr>
              <a:lnSpc>
                <a:spcPct val="80000"/>
              </a:lnSpc>
            </a:pPr>
            <a:r>
              <a:rPr lang="en-US" sz="1600"/>
              <a:t>S</a:t>
            </a:r>
            <a:r>
              <a:rPr lang="bg-BG" sz="1600"/>
              <a:t>tandardization, interoperability 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bg-BG" sz="1600"/>
              <a:t>and more... 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</a:rPr>
              <a:t>Including simultaneous meetings &amp; workshops</a:t>
            </a:r>
            <a:endParaRPr lang="bg-BG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B658-3A21-4D46-8A16-B036D0905AB2}" type="slidenum">
              <a:rPr lang="bg-BG" altLang="en-US"/>
              <a:pPr/>
              <a:t>34</a:t>
            </a:fld>
            <a:endParaRPr lang="bg-BG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35025"/>
          </a:xfrm>
        </p:spPr>
        <p:txBody>
          <a:bodyPr/>
          <a:lstStyle/>
          <a:p>
            <a:pPr algn="ctr"/>
            <a:r>
              <a:rPr lang="en-US" sz="3600"/>
              <a:t>Conclusions</a:t>
            </a:r>
            <a:r>
              <a:rPr lang="en-US"/>
              <a:t> </a:t>
            </a:r>
            <a:endParaRPr lang="bg-BG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632700" cy="3529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2100"/>
              <a:t>eHealth</a:t>
            </a:r>
            <a:r>
              <a:rPr lang="en-US" sz="2100"/>
              <a:t>/</a:t>
            </a:r>
            <a:r>
              <a:rPr lang="bg-BG" sz="2100"/>
              <a:t>Telemedicine</a:t>
            </a:r>
            <a:r>
              <a:rPr lang="en-US" sz="2100"/>
              <a:t> </a:t>
            </a:r>
            <a:r>
              <a:rPr lang="bg-BG" sz="2100"/>
              <a:t>is truly International</a:t>
            </a:r>
            <a:endParaRPr lang="en-US" sz="2100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2100"/>
              <a:t>The International Component is essential for further development</a:t>
            </a:r>
            <a:endParaRPr lang="en-US" sz="2100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2100"/>
              <a:t>We must continuously learn from each other </a:t>
            </a:r>
            <a:endParaRPr lang="en-US" sz="2100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sz="2100"/>
              <a:t>	</a:t>
            </a:r>
            <a:r>
              <a:rPr lang="bg-BG" sz="2100"/>
              <a:t>No need to reinvent the wheel</a:t>
            </a:r>
            <a:endParaRPr lang="en-US" sz="2100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2100"/>
              <a:t>Cooperation and coordination is necessary at all possible levels</a:t>
            </a:r>
            <a:endParaRPr lang="en-US" sz="2100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2100"/>
              <a:t>There is no way bac</a:t>
            </a:r>
            <a:r>
              <a:rPr lang="en-US" sz="210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98AF-C128-4D32-843F-E0846FFB8A16}" type="slidenum">
              <a:rPr lang="bg-BG" altLang="en-US"/>
              <a:pPr/>
              <a:t>35</a:t>
            </a:fld>
            <a:endParaRPr lang="bg-BG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543800" cy="835025"/>
          </a:xfrm>
        </p:spPr>
        <p:txBody>
          <a:bodyPr/>
          <a:lstStyle/>
          <a:p>
            <a:pPr algn="ctr"/>
            <a:r>
              <a:rPr lang="en-US" sz="3500" b="0"/>
              <a:t>Conclusions</a:t>
            </a:r>
            <a:r>
              <a:rPr lang="en-US"/>
              <a:t> </a:t>
            </a:r>
            <a:endParaRPr lang="bg-BG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388350" cy="1368425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15000"/>
              </a:spcAft>
            </a:pPr>
            <a:r>
              <a:rPr lang="bg-BG" sz="2400"/>
              <a:t>In a world dominated by communication technology,</a:t>
            </a:r>
            <a:br>
              <a:rPr lang="bg-BG" sz="2400"/>
            </a:br>
            <a:r>
              <a:rPr lang="bg-BG" sz="2400"/>
              <a:t>communication still remains one of the most challenging issues!</a:t>
            </a:r>
            <a:endParaRPr lang="en-US" sz="2400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755650" y="3213100"/>
            <a:ext cx="8388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Networking is vital!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684213" y="4005263"/>
            <a:ext cx="82438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Networking 	     going faster and better to the point 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987675" y="4076700"/>
            <a:ext cx="576263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684213" y="4797425"/>
            <a:ext cx="82438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Networking 	     uncovering well kept secrets </a:t>
            </a:r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2987675" y="4797425"/>
            <a:ext cx="576263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7" grpId="0"/>
      <p:bldP spid="102408" grpId="0"/>
      <p:bldP spid="102409" grpId="0" animBg="1"/>
      <p:bldP spid="102409" grpId="1" animBg="1"/>
      <p:bldP spid="102410" grpId="0"/>
      <p:bldP spid="102411" grpId="0" animBg="1"/>
      <p:bldP spid="1024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1FD5-A269-406B-B9DB-7C22B7060499}" type="slidenum">
              <a:rPr lang="bg-BG" altLang="en-US"/>
              <a:pPr/>
              <a:t>36</a:t>
            </a:fld>
            <a:endParaRPr lang="bg-BG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543800" cy="1012825"/>
          </a:xfrm>
        </p:spPr>
        <p:txBody>
          <a:bodyPr/>
          <a:lstStyle/>
          <a:p>
            <a:r>
              <a:rPr lang="bg-BG" sz="2000"/>
              <a:t>As you concentrate on your daily activities, you must yet be aware of the</a:t>
            </a:r>
            <a:r>
              <a:rPr lang="en-US" sz="2000"/>
              <a:t> </a:t>
            </a:r>
            <a:r>
              <a:rPr lang="bg-BG" sz="2000"/>
              <a:t>global frame in which all this has its place and expands</a:t>
            </a:r>
          </a:p>
        </p:txBody>
      </p:sp>
      <p:pic>
        <p:nvPicPr>
          <p:cNvPr id="122883" name="Picture 3" descr="earth_wht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276475"/>
            <a:ext cx="2143125" cy="2143125"/>
          </a:xfrm>
          <a:prstGeom prst="rect">
            <a:avLst/>
          </a:prstGeom>
          <a:noFill/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492500" y="3068638"/>
            <a:ext cx="230346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rgbClr val="3399FF"/>
                </a:solidFill>
              </a:rPr>
              <a:t>Zoom out</a:t>
            </a:r>
            <a:r>
              <a:rPr lang="en-US" sz="3000"/>
              <a:t>  </a:t>
            </a:r>
            <a:endParaRPr lang="bg-BG" sz="3000"/>
          </a:p>
        </p:txBody>
      </p:sp>
      <p:pic>
        <p:nvPicPr>
          <p:cNvPr id="122885" name="Picture 5" descr="photo inside 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133600"/>
            <a:ext cx="3408362" cy="2552700"/>
          </a:xfrm>
          <a:prstGeom prst="rect">
            <a:avLst/>
          </a:prstGeom>
          <a:noFill/>
        </p:spPr>
      </p:pic>
      <p:pic>
        <p:nvPicPr>
          <p:cNvPr id="122886" name="Picture 6" descr="Ambulance%207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060575"/>
            <a:ext cx="4032250" cy="2687638"/>
          </a:xfrm>
          <a:prstGeom prst="rect">
            <a:avLst/>
          </a:prstGeom>
          <a:noFill/>
        </p:spPr>
      </p:pic>
      <p:pic>
        <p:nvPicPr>
          <p:cNvPr id="122887" name="Picture 7" descr="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636838"/>
            <a:ext cx="2238375" cy="1474787"/>
          </a:xfrm>
          <a:prstGeom prst="rect">
            <a:avLst/>
          </a:prstGeom>
          <a:noFill/>
        </p:spPr>
      </p:pic>
      <p:pic>
        <p:nvPicPr>
          <p:cNvPr id="122888" name="Picture 8" descr="Medical Inflation Devi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2276475"/>
            <a:ext cx="1833563" cy="2557463"/>
          </a:xfrm>
          <a:prstGeom prst="rect">
            <a:avLst/>
          </a:prstGeom>
          <a:noFill/>
        </p:spPr>
      </p:pic>
      <p:pic>
        <p:nvPicPr>
          <p:cNvPr id="122889" name="Picture 9" descr="standardni-poko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2636838"/>
            <a:ext cx="2374900" cy="1782762"/>
          </a:xfrm>
          <a:prstGeom prst="rect">
            <a:avLst/>
          </a:prstGeom>
          <a:noFill/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492500" y="3141663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Zoom in</a:t>
            </a:r>
            <a:endParaRPr lang="bg-BG" sz="3600" b="1">
              <a:solidFill>
                <a:srgbClr val="FFFF00"/>
              </a:solidFill>
            </a:endParaRPr>
          </a:p>
        </p:txBody>
      </p:sp>
      <p:pic>
        <p:nvPicPr>
          <p:cNvPr id="122891" name="Picture 11" descr="standardni-poko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2043113"/>
            <a:ext cx="3816350" cy="2862262"/>
          </a:xfrm>
          <a:prstGeom prst="rect">
            <a:avLst/>
          </a:prstGeom>
          <a:noFill/>
        </p:spPr>
      </p:pic>
      <p:pic>
        <p:nvPicPr>
          <p:cNvPr id="122892" name="Picture 12" descr="Medical Inflation Devi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1700213"/>
            <a:ext cx="2633663" cy="3673475"/>
          </a:xfrm>
          <a:prstGeom prst="rect">
            <a:avLst/>
          </a:prstGeom>
          <a:noFill/>
        </p:spPr>
      </p:pic>
      <p:pic>
        <p:nvPicPr>
          <p:cNvPr id="122893" name="Picture 13" descr="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2636838"/>
            <a:ext cx="3097212" cy="2039937"/>
          </a:xfrm>
          <a:prstGeom prst="rect">
            <a:avLst/>
          </a:prstGeom>
          <a:noFill/>
        </p:spPr>
      </p:pic>
      <p:pic>
        <p:nvPicPr>
          <p:cNvPr id="122894" name="Picture 14" descr="Ambulance%207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1844675"/>
            <a:ext cx="4176713" cy="2782888"/>
          </a:xfrm>
          <a:prstGeom prst="rect">
            <a:avLst/>
          </a:prstGeom>
          <a:noFill/>
        </p:spPr>
      </p:pic>
      <p:pic>
        <p:nvPicPr>
          <p:cNvPr id="122895" name="Picture 15" descr="photo inside 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916113"/>
            <a:ext cx="3887788" cy="2911475"/>
          </a:xfrm>
          <a:prstGeom prst="rect">
            <a:avLst/>
          </a:prstGeom>
          <a:noFill/>
        </p:spPr>
      </p:pic>
      <p:pic>
        <p:nvPicPr>
          <p:cNvPr id="122896" name="Picture 16" descr="earth_wht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2879725" cy="2879725"/>
          </a:xfrm>
          <a:prstGeom prst="rect">
            <a:avLst/>
          </a:prstGeom>
          <a:noFill/>
        </p:spPr>
      </p:pic>
      <p:pic>
        <p:nvPicPr>
          <p:cNvPr id="122897" name="Picture 17" descr="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349500"/>
            <a:ext cx="3097212" cy="2039938"/>
          </a:xfrm>
          <a:prstGeom prst="rect">
            <a:avLst/>
          </a:prstGeom>
          <a:noFill/>
        </p:spPr>
      </p:pic>
      <p:pic>
        <p:nvPicPr>
          <p:cNvPr id="122898" name="Picture 18" descr="topimage_0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2349500"/>
            <a:ext cx="4465637" cy="2513013"/>
          </a:xfrm>
          <a:prstGeom prst="rect">
            <a:avLst/>
          </a:prstGeom>
          <a:noFill/>
        </p:spPr>
      </p:pic>
      <p:pic>
        <p:nvPicPr>
          <p:cNvPr id="122899" name="Picture 19" descr="topimage_0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13" y="2133600"/>
            <a:ext cx="4465637" cy="2513013"/>
          </a:xfrm>
          <a:prstGeom prst="rect">
            <a:avLst/>
          </a:prstGeom>
          <a:noFill/>
        </p:spPr>
      </p:pic>
      <p:pic>
        <p:nvPicPr>
          <p:cNvPr id="122900" name="Picture 20" descr="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2205038"/>
            <a:ext cx="3097212" cy="203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42EA-6422-48A8-9FD0-D8B338F6D2A4}" type="slidenum">
              <a:rPr lang="bg-BG" altLang="en-US"/>
              <a:pPr/>
              <a:t>37</a:t>
            </a:fld>
            <a:endParaRPr lang="bg-BG" altLang="en-US"/>
          </a:p>
        </p:txBody>
      </p:sp>
      <p:pic>
        <p:nvPicPr>
          <p:cNvPr id="109573" name="Picture 5" descr="earth_globe_w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1438"/>
            <a:ext cx="3816350" cy="3816350"/>
          </a:xfrm>
          <a:prstGeom prst="rect">
            <a:avLst/>
          </a:prstGeom>
          <a:noFill/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1908175" y="2781300"/>
            <a:ext cx="568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 b="1">
                <a:solidFill>
                  <a:srgbClr val="FFFF00"/>
                </a:solidFill>
              </a:rPr>
              <a:t>eHealth is truly international</a:t>
            </a:r>
            <a:r>
              <a:rPr lang="en-US" sz="3000"/>
              <a:t> </a:t>
            </a:r>
            <a:endParaRPr lang="bg-BG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F1E-E222-43F8-818D-4A6CE3BD0522}" type="slidenum">
              <a:rPr lang="bg-BG" altLang="en-US"/>
              <a:pPr/>
              <a:t>38</a:t>
            </a:fld>
            <a:endParaRPr lang="bg-BG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852738"/>
            <a:ext cx="7931150" cy="295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In a time of drastic change, it is the learners who inherit the future.</a:t>
            </a:r>
          </a:p>
          <a:p>
            <a:pPr>
              <a:buFont typeface="Wingdings" pitchFamily="2" charset="2"/>
              <a:buNone/>
            </a:pPr>
            <a:r>
              <a:rPr lang="en-US"/>
              <a:t>	The learned find themselves equipped to live in a world which no longer exists.</a:t>
            </a:r>
          </a:p>
          <a:p>
            <a:pPr>
              <a:buFont typeface="Wingdings" pitchFamily="2" charset="2"/>
              <a:buNone/>
            </a:pPr>
            <a:r>
              <a:rPr lang="en-US"/>
              <a:t>					Eric Hoffer (1902-1983)</a:t>
            </a:r>
            <a:endParaRPr lang="bg-BG"/>
          </a:p>
        </p:txBody>
      </p:sp>
      <p:pic>
        <p:nvPicPr>
          <p:cNvPr id="98309" name="Picture 5" descr="Eric Hoffer (1902-198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1428750" cy="19050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F0F4-8740-4743-B391-FC735F91E776}" type="slidenum">
              <a:rPr lang="bg-BG" altLang="en-US"/>
              <a:pPr/>
              <a:t>39</a:t>
            </a:fld>
            <a:endParaRPr lang="bg-BG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924175"/>
            <a:ext cx="3671888" cy="1143000"/>
          </a:xfrm>
        </p:spPr>
        <p:txBody>
          <a:bodyPr/>
          <a:lstStyle/>
          <a:p>
            <a:pPr algn="ctr"/>
            <a:r>
              <a:rPr lang="en-US"/>
              <a:t>Thank you!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A985-F881-48C4-BA82-A12AE7FD4471}" type="slidenum">
              <a:rPr lang="bg-BG" altLang="en-US"/>
              <a:pPr/>
              <a:t>4</a:t>
            </a:fld>
            <a:endParaRPr lang="bg-BG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416800" cy="739775"/>
          </a:xfrm>
        </p:spPr>
        <p:txBody>
          <a:bodyPr/>
          <a:lstStyle/>
          <a:p>
            <a:pPr algn="ctr"/>
            <a:r>
              <a:rPr lang="en-US" sz="3500"/>
              <a:t>Social and Political Environment</a:t>
            </a:r>
            <a:r>
              <a:rPr lang="en-US"/>
              <a:t> </a:t>
            </a:r>
            <a:endParaRPr lang="bg-BG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272337" cy="368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eHealth calls upon several components of the community</a:t>
            </a:r>
          </a:p>
          <a:p>
            <a:pPr>
              <a:lnSpc>
                <a:spcPct val="90000"/>
              </a:lnSpc>
            </a:pPr>
            <a:r>
              <a:rPr lang="en-US" sz="1800"/>
              <a:t>It therefore involves an important input at political level: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/>
              <a:t>Health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/>
              <a:t>Communication and Technology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/>
              <a:t>Education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/>
              <a:t>Industry</a:t>
            </a:r>
          </a:p>
          <a:p>
            <a:pPr>
              <a:lnSpc>
                <a:spcPct val="90000"/>
              </a:lnSpc>
            </a:pPr>
            <a:r>
              <a:rPr lang="en-US" sz="1800"/>
              <a:t>It is all part of eGovernment - National &amp; International</a:t>
            </a:r>
          </a:p>
          <a:p>
            <a:pPr>
              <a:lnSpc>
                <a:spcPct val="90000"/>
              </a:lnSpc>
            </a:pPr>
            <a:r>
              <a:rPr lang="en-US" sz="1800"/>
              <a:t>Communication and cooperation between all Ministries and </a:t>
            </a:r>
            <a:r>
              <a:rPr lang="fr-BE" sz="1800"/>
              <a:t>P</a:t>
            </a:r>
            <a:r>
              <a:rPr lang="en-US" sz="1800"/>
              <a:t>arastatals is essential </a:t>
            </a:r>
          </a:p>
          <a:p>
            <a:pPr>
              <a:lnSpc>
                <a:spcPct val="90000"/>
              </a:lnSpc>
            </a:pPr>
            <a:r>
              <a:rPr lang="en-US" sz="1800"/>
              <a:t>Necessity of creating in all countries  eHealth Coordinating Standing Committees </a:t>
            </a:r>
            <a:endParaRPr lang="bg-BG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CA61-3360-4311-9FA1-0DF42D143CE9}" type="slidenum">
              <a:rPr lang="bg-BG" altLang="en-US"/>
              <a:pPr/>
              <a:t>5</a:t>
            </a:fld>
            <a:endParaRPr lang="bg-BG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488237" cy="863600"/>
          </a:xfrm>
        </p:spPr>
        <p:txBody>
          <a:bodyPr/>
          <a:lstStyle/>
          <a:p>
            <a:pPr algn="ctr"/>
            <a:r>
              <a:rPr lang="en-US" sz="3400"/>
              <a:t>S</a:t>
            </a:r>
            <a:r>
              <a:rPr lang="bg-BG" sz="3400"/>
              <a:t>ocial and </a:t>
            </a:r>
            <a:r>
              <a:rPr lang="en-US" sz="3400"/>
              <a:t>P</a:t>
            </a:r>
            <a:r>
              <a:rPr lang="bg-BG" sz="3400"/>
              <a:t>olitical </a:t>
            </a:r>
            <a:r>
              <a:rPr lang="en-US" sz="3400"/>
              <a:t>D</a:t>
            </a:r>
            <a:r>
              <a:rPr lang="bg-BG" sz="3400"/>
              <a:t>rivers</a:t>
            </a:r>
            <a:r>
              <a:rPr lang="bg-BG" b="0"/>
              <a:t> </a:t>
            </a:r>
            <a:r>
              <a:rPr lang="bg-BG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17688"/>
            <a:ext cx="8002587" cy="40005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Constant development of m</a:t>
            </a:r>
            <a:r>
              <a:rPr lang="bg-BG" sz="1900"/>
              <a:t>edical science</a:t>
            </a:r>
            <a:r>
              <a:rPr lang="en-US" sz="1900"/>
              <a:t> and technology</a:t>
            </a:r>
            <a:r>
              <a:rPr lang="bg-BG" sz="1900"/>
              <a:t>    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bg-BG" sz="1900"/>
              <a:t>Rising public expectations </a:t>
            </a:r>
            <a:r>
              <a:rPr lang="en-US" sz="1900"/>
              <a:t>- need for improved access for all and for high quality of services, reduction of </a:t>
            </a:r>
            <a:r>
              <a:rPr lang="bg-BG" sz="1900"/>
              <a:t>disease burden and its impact on citizens and governments</a:t>
            </a:r>
            <a:r>
              <a:rPr lang="en-US" sz="1900"/>
              <a:t> </a:t>
            </a:r>
            <a:r>
              <a:rPr lang="bg-BG" sz="1900"/>
              <a:t>  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Aging </a:t>
            </a:r>
            <a:r>
              <a:rPr lang="bg-BG" sz="1900"/>
              <a:t>population</a:t>
            </a:r>
            <a:endParaRPr lang="en-US" sz="190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Development and accessibility to primary care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Paradigm shifts towards prevention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Cost pressure on healthcare systems</a:t>
            </a:r>
            <a:endParaRPr lang="bg-BG" sz="190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Mobility of citizens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Global access and competition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sz="1900"/>
              <a:t>…</a:t>
            </a:r>
            <a:endParaRPr lang="bg-BG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CD81-164A-4E9F-BC74-24231FE0A7BB}" type="slidenum">
              <a:rPr lang="bg-BG" altLang="en-US"/>
              <a:pPr/>
              <a:t>6</a:t>
            </a:fld>
            <a:endParaRPr lang="bg-BG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Europe</a:t>
            </a:r>
            <a:endParaRPr lang="bg-BG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133600"/>
            <a:ext cx="4833938" cy="36385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900"/>
              <a:t>Area - world's second-smallest continent ~ 10,390,000 km</a:t>
            </a:r>
            <a:r>
              <a:rPr lang="en-US" sz="1900" baseline="30000"/>
              <a:t>2</a:t>
            </a:r>
            <a:r>
              <a:rPr lang="en-US" sz="1900"/>
              <a:t> or 2.0% of the Earth's surface 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900"/>
              <a:t>Population - the third-largest continent (Asia and Africa are larger) with a population of ~ 11% of the world's population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900"/>
              <a:t>The European Union, comprising 25 member states, is the largest political and economic entity covering the European continent </a:t>
            </a:r>
            <a:endParaRPr lang="bg-BG" sz="19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0113" y="450850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Another map </a:t>
            </a:r>
            <a:endParaRPr lang="bg-BG"/>
          </a:p>
        </p:txBody>
      </p:sp>
      <p:pic>
        <p:nvPicPr>
          <p:cNvPr id="9223" name="Picture 7" descr="europe-political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76475"/>
            <a:ext cx="2295525" cy="28448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D6BC-428E-44B3-A627-734A5E284CBB}" type="slidenum">
              <a:rPr lang="bg-BG" altLang="en-US"/>
              <a:pPr/>
              <a:t>7</a:t>
            </a:fld>
            <a:endParaRPr lang="bg-BG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272337" cy="749300"/>
          </a:xfrm>
        </p:spPr>
        <p:txBody>
          <a:bodyPr/>
          <a:lstStyle/>
          <a:p>
            <a:pPr algn="ctr"/>
            <a:r>
              <a:rPr lang="en-US" sz="3600"/>
              <a:t>eHealth in Europe</a:t>
            </a:r>
            <a:endParaRPr lang="bg-BG" sz="36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8075612" cy="38877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1600"/>
              <a:t>Becoming 3rd industrial pillar of health sector (€11 bn in 2004</a:t>
            </a:r>
            <a:r>
              <a:rPr lang="en-US" sz="1600"/>
              <a:t>, </a:t>
            </a:r>
            <a:r>
              <a:rPr lang="bg-BG" sz="1600"/>
              <a:t>€50 bn</a:t>
            </a:r>
            <a:r>
              <a:rPr lang="en-US" sz="1600"/>
              <a:t> </a:t>
            </a:r>
            <a:r>
              <a:rPr lang="bg-BG" sz="1600"/>
              <a:t>in 2010)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bg-BG" sz="1600"/>
              <a:t>Up to 5% of the total health budget ~2010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600"/>
              <a:t>eHealth s</a:t>
            </a:r>
            <a:r>
              <a:rPr lang="bg-BG" sz="1600"/>
              <a:t>ector </a:t>
            </a:r>
            <a:r>
              <a:rPr lang="en-US" sz="1600"/>
              <a:t>is: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600"/>
              <a:t>R</a:t>
            </a:r>
            <a:r>
              <a:rPr lang="bg-BG" sz="1600"/>
              <a:t>egulated</a:t>
            </a:r>
            <a:r>
              <a:rPr lang="en-US" sz="1600"/>
              <a:t> but </a:t>
            </a:r>
            <a:r>
              <a:rPr lang="bg-BG" sz="1600"/>
              <a:t>fragmented </a:t>
            </a:r>
            <a:endParaRPr lang="en-US" sz="1600"/>
          </a:p>
          <a:p>
            <a:pPr lvl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600"/>
              <a:t>Limited </a:t>
            </a:r>
            <a:r>
              <a:rPr lang="bg-BG" sz="1600"/>
              <a:t>competition and conservative tendencies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sz="1600"/>
              <a:t>M</a:t>
            </a:r>
            <a:r>
              <a:rPr lang="bg-BG" sz="1600"/>
              <a:t>any SMEs</a:t>
            </a:r>
          </a:p>
          <a:p>
            <a:pPr>
              <a:lnSpc>
                <a:spcPct val="80000"/>
              </a:lnSpc>
            </a:pPr>
            <a:r>
              <a:rPr lang="en-US" sz="1600"/>
              <a:t>Based on t</a:t>
            </a:r>
            <a:r>
              <a:rPr lang="bg-BG" sz="1600"/>
              <a:t>wo fundamental principles:       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Subsidized </a:t>
            </a:r>
            <a:r>
              <a:rPr lang="bg-BG" sz="1600"/>
              <a:t>        </a:t>
            </a:r>
          </a:p>
          <a:p>
            <a:pPr lvl="1">
              <a:lnSpc>
                <a:spcPct val="80000"/>
              </a:lnSpc>
            </a:pPr>
            <a:r>
              <a:rPr lang="bg-BG" sz="1600"/>
              <a:t>Free movement 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bg-BG" sz="1600"/>
              <a:t>3 key objectives: 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bg-BG" sz="1600"/>
              <a:t>European eHealth area 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600"/>
              <a:t>F</a:t>
            </a:r>
            <a:r>
              <a:rPr lang="bg-BG" sz="1600"/>
              <a:t>ree patient mobility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600"/>
              <a:t>E</a:t>
            </a:r>
            <a:r>
              <a:rPr lang="bg-BG" sz="1600"/>
              <a:t>mpowerment of citizens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7A-6DA4-45E2-A242-03C67B52E682}" type="slidenum">
              <a:rPr lang="bg-BG" altLang="en-US"/>
              <a:pPr/>
              <a:t>8</a:t>
            </a:fld>
            <a:endParaRPr lang="bg-BG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543800" cy="969963"/>
          </a:xfrm>
        </p:spPr>
        <p:txBody>
          <a:bodyPr/>
          <a:lstStyle/>
          <a:p>
            <a:pPr algn="ctr"/>
            <a:r>
              <a:rPr lang="en-US" sz="3600"/>
              <a:t>Supporting eHealth</a:t>
            </a:r>
            <a:r>
              <a:rPr lang="en-US"/>
              <a:t> </a:t>
            </a:r>
            <a:endParaRPr lang="bg-BG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75575" cy="3384550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15000"/>
              </a:spcAft>
            </a:pPr>
            <a:r>
              <a:rPr lang="en-US" sz="2400"/>
              <a:t>EC uses f</a:t>
            </a:r>
            <a:r>
              <a:rPr lang="bg-BG" sz="2400"/>
              <a:t>our types of instrument</a:t>
            </a:r>
            <a:r>
              <a:rPr lang="en-US" sz="2400"/>
              <a:t>s:</a:t>
            </a:r>
          </a:p>
          <a:p>
            <a:pPr lvl="1"/>
            <a:r>
              <a:rPr lang="bg-BG" sz="2400"/>
              <a:t>Financial</a:t>
            </a:r>
            <a:r>
              <a:rPr lang="en-US" sz="2400"/>
              <a:t> </a:t>
            </a:r>
            <a:endParaRPr lang="bg-BG" sz="2400"/>
          </a:p>
          <a:p>
            <a:pPr lvl="1"/>
            <a:r>
              <a:rPr lang="bg-BG" sz="2400"/>
              <a:t>Administrative </a:t>
            </a:r>
            <a:r>
              <a:rPr lang="en-US" sz="2400"/>
              <a:t>- </a:t>
            </a:r>
            <a:r>
              <a:rPr lang="bg-BG" sz="2400" i="1"/>
              <a:t>e</a:t>
            </a:r>
            <a:r>
              <a:rPr lang="bg-BG" sz="2400"/>
              <a:t>-Europe 2005 Action Plan </a:t>
            </a:r>
            <a:endParaRPr lang="en-US" sz="2400"/>
          </a:p>
          <a:p>
            <a:pPr lvl="1"/>
            <a:r>
              <a:rPr lang="bg-BG" sz="2400"/>
              <a:t>Political </a:t>
            </a:r>
            <a:r>
              <a:rPr lang="en-US" sz="2400"/>
              <a:t>- </a:t>
            </a:r>
            <a:r>
              <a:rPr lang="bg-BG" sz="2400" i="1"/>
              <a:t>e</a:t>
            </a:r>
            <a:r>
              <a:rPr lang="bg-BG" sz="2400"/>
              <a:t>Health conferences and exhibitions </a:t>
            </a:r>
          </a:p>
          <a:p>
            <a:pPr lvl="1"/>
            <a:r>
              <a:rPr lang="bg-BG" sz="2400"/>
              <a:t>Legal </a:t>
            </a:r>
            <a:r>
              <a:rPr lang="en-US" sz="2400"/>
              <a:t>- </a:t>
            </a:r>
            <a:r>
              <a:rPr lang="bg-BG" sz="2400"/>
              <a:t>Action Plan for a European eHealth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27th November 2006</a:t>
            </a:r>
            <a:endParaRPr lang="bg-BG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en-US"/>
              <a:t>11th ISfTeH International Conference, Cape Town, South Africa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884-2CBF-4DBF-A266-48E06C6A17A5}" type="slidenum">
              <a:rPr lang="bg-BG" altLang="en-US"/>
              <a:pPr/>
              <a:t>9</a:t>
            </a:fld>
            <a:endParaRPr lang="bg-BG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543800" cy="725488"/>
          </a:xfrm>
        </p:spPr>
        <p:txBody>
          <a:bodyPr/>
          <a:lstStyle/>
          <a:p>
            <a:pPr algn="ctr"/>
            <a:r>
              <a:rPr lang="en-US" sz="3600"/>
              <a:t>Cost containment</a:t>
            </a:r>
            <a:r>
              <a:rPr lang="en-US"/>
              <a:t> </a:t>
            </a:r>
            <a:endParaRPr lang="bg-BG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97425"/>
            <a:ext cx="8229600" cy="1262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1800"/>
              <a:t>Currently some costs are paid by</a:t>
            </a:r>
          </a:p>
          <a:p>
            <a:pPr lvl="1">
              <a:lnSpc>
                <a:spcPct val="80000"/>
              </a:lnSpc>
            </a:pPr>
            <a:r>
              <a:rPr lang="fi-FI" sz="1800"/>
              <a:t>National Health Organizations</a:t>
            </a:r>
          </a:p>
          <a:p>
            <a:pPr lvl="1">
              <a:lnSpc>
                <a:spcPct val="80000"/>
              </a:lnSpc>
            </a:pPr>
            <a:r>
              <a:rPr lang="fi-FI" sz="1800"/>
              <a:t>Private Insurance</a:t>
            </a:r>
          </a:p>
          <a:p>
            <a:pPr lvl="1">
              <a:lnSpc>
                <a:spcPct val="80000"/>
              </a:lnSpc>
            </a:pPr>
            <a:r>
              <a:rPr lang="fi-FI" sz="1800"/>
              <a:t>Out-of-pocket </a:t>
            </a:r>
            <a:endParaRPr lang="bg-BG" sz="1600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395288" y="1700213"/>
            <a:ext cx="8064500" cy="3311525"/>
            <a:chOff x="113" y="1344"/>
            <a:chExt cx="5647" cy="2293"/>
          </a:xfrm>
        </p:grpSpPr>
        <p:graphicFrame>
          <p:nvGraphicFramePr>
            <p:cNvPr id="92165" name="Object 5"/>
            <p:cNvGraphicFramePr>
              <a:graphicFrameLocks noChangeAspect="1"/>
            </p:cNvGraphicFramePr>
            <p:nvPr/>
          </p:nvGraphicFramePr>
          <p:xfrm>
            <a:off x="113" y="1344"/>
            <a:ext cx="5647" cy="2293"/>
          </p:xfrm>
          <a:graphic>
            <a:graphicData uri="http://schemas.openxmlformats.org/presentationml/2006/ole">
              <p:oleObj spid="_x0000_s92165" name="Chart" r:id="rId3" imgW="6476910" imgH="3352800" progId="MSGraph.Chart.8">
                <p:embed/>
              </p:oleObj>
            </a:graphicData>
          </a:graphic>
        </p:graphicFrame>
        <p:sp>
          <p:nvSpPr>
            <p:cNvPr id="92166" name="Line 6"/>
            <p:cNvSpPr>
              <a:spLocks noChangeShapeType="1"/>
            </p:cNvSpPr>
            <p:nvPr/>
          </p:nvSpPr>
          <p:spPr bwMode="auto">
            <a:xfrm flipV="1">
              <a:off x="748" y="2108"/>
              <a:ext cx="4808" cy="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268538" y="141287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European health expenditures per country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794</TotalTime>
  <Words>1629</Words>
  <Application>Microsoft Office PowerPoint</Application>
  <PresentationFormat>On-screen Show (4:3)</PresentationFormat>
  <Paragraphs>525</Paragraphs>
  <Slides>39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Times New Roman</vt:lpstr>
      <vt:lpstr>Wingdings</vt:lpstr>
      <vt:lpstr>Tahoma</vt:lpstr>
      <vt:lpstr>Garamond</vt:lpstr>
      <vt:lpstr>굴림</vt:lpstr>
      <vt:lpstr>Verdana</vt:lpstr>
      <vt:lpstr>Batang</vt:lpstr>
      <vt:lpstr>Network</vt:lpstr>
      <vt:lpstr>Microsoft Graph Chart</vt:lpstr>
      <vt:lpstr>eHEALTH:  INTERNATIONAL INITIATIVES, STRUCTURES AND TRENDS</vt:lpstr>
      <vt:lpstr>Scope</vt:lpstr>
      <vt:lpstr>The Global Challenge</vt:lpstr>
      <vt:lpstr>Social and Political Environment </vt:lpstr>
      <vt:lpstr>Social and Political Drivers  </vt:lpstr>
      <vt:lpstr>Europe</vt:lpstr>
      <vt:lpstr>eHealth in Europe</vt:lpstr>
      <vt:lpstr>Supporting eHealth </vt:lpstr>
      <vt:lpstr>Cost containment </vt:lpstr>
      <vt:lpstr>Education</vt:lpstr>
      <vt:lpstr>Obstacles</vt:lpstr>
      <vt:lpstr>Ideas and solutions</vt:lpstr>
      <vt:lpstr>eHealth Global Networking</vt:lpstr>
      <vt:lpstr>International Organizations &amp; Institutions</vt:lpstr>
      <vt:lpstr>International Organizations &amp; Institutions</vt:lpstr>
      <vt:lpstr>International Organizations &amp; Institutions</vt:lpstr>
      <vt:lpstr>International Organizations &amp; Institutions</vt:lpstr>
      <vt:lpstr>International Societies &amp; Associations</vt:lpstr>
      <vt:lpstr>International Societies &amp; Associations</vt:lpstr>
      <vt:lpstr>Interoperability</vt:lpstr>
      <vt:lpstr>Industrial Activities</vt:lpstr>
      <vt:lpstr>ISfTeH</vt:lpstr>
      <vt:lpstr>ISfTeH</vt:lpstr>
      <vt:lpstr>ISfTeH</vt:lpstr>
      <vt:lpstr>ISfTeH</vt:lpstr>
      <vt:lpstr>ISfTeH Networking</vt:lpstr>
      <vt:lpstr>ISfTeH Networking</vt:lpstr>
      <vt:lpstr>Coming up in 2007</vt:lpstr>
      <vt:lpstr>ISfTeH International Conferences</vt:lpstr>
      <vt:lpstr>Med-e-Tel</vt:lpstr>
      <vt:lpstr>Slide 31</vt:lpstr>
      <vt:lpstr>Med-e-Tel</vt:lpstr>
      <vt:lpstr>Med-e-Tel</vt:lpstr>
      <vt:lpstr>Conclusions </vt:lpstr>
      <vt:lpstr>Conclusions </vt:lpstr>
      <vt:lpstr>As you concentrate on your daily activities, you must yet be aware of the global frame in which all this has its place and expands</vt:lpstr>
      <vt:lpstr>Slide 37</vt:lpstr>
      <vt:lpstr>Slide 38</vt:lpstr>
      <vt:lpstr>Thank you!</vt:lpstr>
    </vt:vector>
  </TitlesOfParts>
  <Company>STIL-BAS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EHEALTH: INTERNATIONAL INITIATIVES, STRUCTURES AND TRENDS</dc:title>
  <dc:creator>Malina Jordanova</dc:creator>
  <cp:lastModifiedBy>Kdeveau</cp:lastModifiedBy>
  <cp:revision>130</cp:revision>
  <dcterms:created xsi:type="dcterms:W3CDTF">2006-11-07T12:05:16Z</dcterms:created>
  <dcterms:modified xsi:type="dcterms:W3CDTF">2011-06-07T17:09:57Z</dcterms:modified>
</cp:coreProperties>
</file>